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36"/>
  </p:notesMasterIdLst>
  <p:sldIdLst>
    <p:sldId id="256" r:id="rId2"/>
    <p:sldId id="341" r:id="rId3"/>
    <p:sldId id="344" r:id="rId4"/>
    <p:sldId id="356" r:id="rId5"/>
    <p:sldId id="357" r:id="rId6"/>
    <p:sldId id="358" r:id="rId7"/>
    <p:sldId id="359" r:id="rId8"/>
    <p:sldId id="345" r:id="rId9"/>
    <p:sldId id="346" r:id="rId10"/>
    <p:sldId id="347" r:id="rId11"/>
    <p:sldId id="348" r:id="rId12"/>
    <p:sldId id="370" r:id="rId13"/>
    <p:sldId id="351" r:id="rId14"/>
    <p:sldId id="353" r:id="rId15"/>
    <p:sldId id="354" r:id="rId16"/>
    <p:sldId id="355" r:id="rId17"/>
    <p:sldId id="361" r:id="rId18"/>
    <p:sldId id="339" r:id="rId19"/>
    <p:sldId id="343" r:id="rId20"/>
    <p:sldId id="360" r:id="rId21"/>
    <p:sldId id="321" r:id="rId22"/>
    <p:sldId id="362" r:id="rId23"/>
    <p:sldId id="363" r:id="rId24"/>
    <p:sldId id="332" r:id="rId25"/>
    <p:sldId id="365" r:id="rId26"/>
    <p:sldId id="366" r:id="rId27"/>
    <p:sldId id="325" r:id="rId28"/>
    <p:sldId id="289" r:id="rId29"/>
    <p:sldId id="300" r:id="rId30"/>
    <p:sldId id="368" r:id="rId31"/>
    <p:sldId id="340" r:id="rId32"/>
    <p:sldId id="371" r:id="rId33"/>
    <p:sldId id="369" r:id="rId34"/>
    <p:sldId id="31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6" autoAdjust="0"/>
  </p:normalViewPr>
  <p:slideViewPr>
    <p:cSldViewPr>
      <p:cViewPr varScale="1">
        <p:scale>
          <a:sx n="74" d="100"/>
          <a:sy n="74" d="100"/>
        </p:scale>
        <p:origin x="36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P\Documents\UQAM\Affaires%20UQAM\Programme%201er\Modif%202014\Administration\Stat%20Etudia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Temps plein</c:v>
          </c:tx>
          <c:invertIfNegative val="0"/>
          <c:cat>
            <c:strRef>
              <c:f>Feuil1!$E$89:$E$109</c:f>
              <c:strCache>
                <c:ptCount val="21"/>
                <c:pt idx="0">
                  <c:v>H2004</c:v>
                </c:pt>
                <c:pt idx="1">
                  <c:v>A2004</c:v>
                </c:pt>
                <c:pt idx="2">
                  <c:v>H2005</c:v>
                </c:pt>
                <c:pt idx="3">
                  <c:v>A2005</c:v>
                </c:pt>
                <c:pt idx="4">
                  <c:v>H2006</c:v>
                </c:pt>
                <c:pt idx="5">
                  <c:v>A2006</c:v>
                </c:pt>
                <c:pt idx="6">
                  <c:v>H2007</c:v>
                </c:pt>
                <c:pt idx="7">
                  <c:v>A2007</c:v>
                </c:pt>
                <c:pt idx="8">
                  <c:v>H2008</c:v>
                </c:pt>
                <c:pt idx="9">
                  <c:v>A2008</c:v>
                </c:pt>
                <c:pt idx="10">
                  <c:v>H2009</c:v>
                </c:pt>
                <c:pt idx="11">
                  <c:v>A2009</c:v>
                </c:pt>
                <c:pt idx="12">
                  <c:v>H2010</c:v>
                </c:pt>
                <c:pt idx="13">
                  <c:v>A2010</c:v>
                </c:pt>
                <c:pt idx="14">
                  <c:v>H2011</c:v>
                </c:pt>
                <c:pt idx="15">
                  <c:v>A2011</c:v>
                </c:pt>
                <c:pt idx="16">
                  <c:v>H2012</c:v>
                </c:pt>
                <c:pt idx="17">
                  <c:v>A2012</c:v>
                </c:pt>
                <c:pt idx="18">
                  <c:v>H2013</c:v>
                </c:pt>
                <c:pt idx="19">
                  <c:v>A2013</c:v>
                </c:pt>
                <c:pt idx="20">
                  <c:v>H2014</c:v>
                </c:pt>
              </c:strCache>
            </c:strRef>
          </c:cat>
          <c:val>
            <c:numRef>
              <c:f>Feuil1!$F$89:$F$109</c:f>
              <c:numCache>
                <c:formatCode>General</c:formatCode>
                <c:ptCount val="21"/>
                <c:pt idx="0">
                  <c:v>284</c:v>
                </c:pt>
                <c:pt idx="1">
                  <c:v>364</c:v>
                </c:pt>
                <c:pt idx="2">
                  <c:v>361</c:v>
                </c:pt>
                <c:pt idx="3">
                  <c:v>446</c:v>
                </c:pt>
                <c:pt idx="4">
                  <c:v>414</c:v>
                </c:pt>
                <c:pt idx="5">
                  <c:v>445</c:v>
                </c:pt>
                <c:pt idx="6">
                  <c:v>424</c:v>
                </c:pt>
                <c:pt idx="7">
                  <c:v>427</c:v>
                </c:pt>
                <c:pt idx="8">
                  <c:v>393</c:v>
                </c:pt>
                <c:pt idx="9">
                  <c:v>419</c:v>
                </c:pt>
                <c:pt idx="10">
                  <c:v>406</c:v>
                </c:pt>
                <c:pt idx="11">
                  <c:v>436</c:v>
                </c:pt>
                <c:pt idx="12">
                  <c:v>389</c:v>
                </c:pt>
                <c:pt idx="13">
                  <c:v>398</c:v>
                </c:pt>
                <c:pt idx="14">
                  <c:v>355</c:v>
                </c:pt>
                <c:pt idx="15">
                  <c:v>431</c:v>
                </c:pt>
                <c:pt idx="16">
                  <c:v>379</c:v>
                </c:pt>
                <c:pt idx="17">
                  <c:v>402</c:v>
                </c:pt>
                <c:pt idx="18">
                  <c:v>373</c:v>
                </c:pt>
                <c:pt idx="19">
                  <c:v>379</c:v>
                </c:pt>
                <c:pt idx="20">
                  <c:v>357</c:v>
                </c:pt>
              </c:numCache>
            </c:numRef>
          </c:val>
        </c:ser>
        <c:ser>
          <c:idx val="1"/>
          <c:order val="1"/>
          <c:tx>
            <c:v>Temps partiel</c:v>
          </c:tx>
          <c:spPr>
            <a:noFill/>
            <a:ln w="34925">
              <a:solidFill>
                <a:srgbClr val="4F81BD"/>
              </a:solidFill>
            </a:ln>
          </c:spPr>
          <c:invertIfNegative val="0"/>
          <c:cat>
            <c:strRef>
              <c:f>Feuil1!$E$89:$E$109</c:f>
              <c:strCache>
                <c:ptCount val="21"/>
                <c:pt idx="0">
                  <c:v>H2004</c:v>
                </c:pt>
                <c:pt idx="1">
                  <c:v>A2004</c:v>
                </c:pt>
                <c:pt idx="2">
                  <c:v>H2005</c:v>
                </c:pt>
                <c:pt idx="3">
                  <c:v>A2005</c:v>
                </c:pt>
                <c:pt idx="4">
                  <c:v>H2006</c:v>
                </c:pt>
                <c:pt idx="5">
                  <c:v>A2006</c:v>
                </c:pt>
                <c:pt idx="6">
                  <c:v>H2007</c:v>
                </c:pt>
                <c:pt idx="7">
                  <c:v>A2007</c:v>
                </c:pt>
                <c:pt idx="8">
                  <c:v>H2008</c:v>
                </c:pt>
                <c:pt idx="9">
                  <c:v>A2008</c:v>
                </c:pt>
                <c:pt idx="10">
                  <c:v>H2009</c:v>
                </c:pt>
                <c:pt idx="11">
                  <c:v>A2009</c:v>
                </c:pt>
                <c:pt idx="12">
                  <c:v>H2010</c:v>
                </c:pt>
                <c:pt idx="13">
                  <c:v>A2010</c:v>
                </c:pt>
                <c:pt idx="14">
                  <c:v>H2011</c:v>
                </c:pt>
                <c:pt idx="15">
                  <c:v>A2011</c:v>
                </c:pt>
                <c:pt idx="16">
                  <c:v>H2012</c:v>
                </c:pt>
                <c:pt idx="17">
                  <c:v>A2012</c:v>
                </c:pt>
                <c:pt idx="18">
                  <c:v>H2013</c:v>
                </c:pt>
                <c:pt idx="19">
                  <c:v>A2013</c:v>
                </c:pt>
                <c:pt idx="20">
                  <c:v>H2014</c:v>
                </c:pt>
              </c:strCache>
            </c:strRef>
          </c:cat>
          <c:val>
            <c:numRef>
              <c:f>Feuil1!$G$89:$G$109</c:f>
              <c:numCache>
                <c:formatCode>General</c:formatCode>
                <c:ptCount val="21"/>
                <c:pt idx="0">
                  <c:v>60</c:v>
                </c:pt>
                <c:pt idx="1">
                  <c:v>55</c:v>
                </c:pt>
                <c:pt idx="2">
                  <c:v>83</c:v>
                </c:pt>
                <c:pt idx="3">
                  <c:v>74</c:v>
                </c:pt>
                <c:pt idx="4">
                  <c:v>90</c:v>
                </c:pt>
                <c:pt idx="5">
                  <c:v>94</c:v>
                </c:pt>
                <c:pt idx="6">
                  <c:v>95</c:v>
                </c:pt>
                <c:pt idx="7">
                  <c:v>119</c:v>
                </c:pt>
                <c:pt idx="8">
                  <c:v>105</c:v>
                </c:pt>
                <c:pt idx="9">
                  <c:v>101</c:v>
                </c:pt>
                <c:pt idx="10">
                  <c:v>76</c:v>
                </c:pt>
                <c:pt idx="11">
                  <c:v>81</c:v>
                </c:pt>
                <c:pt idx="12">
                  <c:v>104</c:v>
                </c:pt>
                <c:pt idx="13">
                  <c:v>101</c:v>
                </c:pt>
                <c:pt idx="14">
                  <c:v>97</c:v>
                </c:pt>
                <c:pt idx="15">
                  <c:v>94</c:v>
                </c:pt>
                <c:pt idx="16">
                  <c:v>100</c:v>
                </c:pt>
                <c:pt idx="17">
                  <c:v>79</c:v>
                </c:pt>
                <c:pt idx="18">
                  <c:v>97</c:v>
                </c:pt>
                <c:pt idx="19">
                  <c:v>87</c:v>
                </c:pt>
                <c:pt idx="20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122416"/>
        <c:axId val="423122808"/>
      </c:barChart>
      <c:catAx>
        <c:axId val="42312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3000000" anchor="t" anchorCtr="0"/>
          <a:lstStyle/>
          <a:p>
            <a:pPr>
              <a:defRPr/>
            </a:pPr>
            <a:endParaRPr lang="fr-FR"/>
          </a:p>
        </c:txPr>
        <c:crossAx val="423122808"/>
        <c:crosses val="autoZero"/>
        <c:auto val="1"/>
        <c:lblAlgn val="ctr"/>
        <c:lblOffset val="100"/>
        <c:noMultiLvlLbl val="0"/>
      </c:catAx>
      <c:valAx>
        <c:axId val="423122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31224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D63A5-E7AA-493F-A0AE-6B8CE706876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B8AB3EE9-70E0-401D-A054-8F7710D7705A}">
      <dgm:prSet phldrT="[Texte]"/>
      <dgm:spPr/>
      <dgm:t>
        <a:bodyPr/>
        <a:lstStyle/>
        <a:p>
          <a:r>
            <a:rPr lang="fr-CA" b="1" dirty="0" smtClean="0"/>
            <a:t>Examens préliminaires</a:t>
          </a:r>
        </a:p>
        <a:p>
          <a:r>
            <a:rPr lang="fr-CA" dirty="0" smtClean="0"/>
            <a:t>(</a:t>
          </a:r>
          <a:r>
            <a:rPr lang="fr-CA" b="1" dirty="0" smtClean="0"/>
            <a:t>communs</a:t>
          </a:r>
          <a:r>
            <a:rPr lang="fr-CA" dirty="0" smtClean="0"/>
            <a:t> </a:t>
          </a:r>
        </a:p>
        <a:p>
          <a:r>
            <a:rPr lang="fr-CA" dirty="0" smtClean="0"/>
            <a:t>SOA et CAS)</a:t>
          </a:r>
          <a:endParaRPr lang="fr-CA" dirty="0"/>
        </a:p>
      </dgm:t>
    </dgm:pt>
    <dgm:pt modelId="{4C6C52C3-5570-4D71-9335-85AB5A891ADE}" type="parTrans" cxnId="{7724C4EE-6263-429F-AF65-5C7FCFE773D6}">
      <dgm:prSet/>
      <dgm:spPr/>
      <dgm:t>
        <a:bodyPr/>
        <a:lstStyle/>
        <a:p>
          <a:endParaRPr lang="fr-CA"/>
        </a:p>
      </dgm:t>
    </dgm:pt>
    <dgm:pt modelId="{7ED7A4D5-EF46-42F1-A166-DD9EBC95F264}" type="sibTrans" cxnId="{7724C4EE-6263-429F-AF65-5C7FCFE773D6}">
      <dgm:prSet/>
      <dgm:spPr/>
      <dgm:t>
        <a:bodyPr/>
        <a:lstStyle/>
        <a:p>
          <a:endParaRPr lang="fr-CA"/>
        </a:p>
      </dgm:t>
    </dgm:pt>
    <dgm:pt modelId="{C58E03F1-E644-41C4-B9E1-2CEAC7EE6763}">
      <dgm:prSet phldrT="[Texte]"/>
      <dgm:spPr/>
      <dgm:t>
        <a:bodyPr/>
        <a:lstStyle/>
        <a:p>
          <a:r>
            <a:rPr lang="fr-CA" dirty="0" smtClean="0"/>
            <a:t>Examens avancés (FSA)</a:t>
          </a:r>
          <a:endParaRPr lang="fr-CA" dirty="0"/>
        </a:p>
      </dgm:t>
    </dgm:pt>
    <dgm:pt modelId="{DF7719E4-559B-4BD0-89FD-8C0F0A3742EF}" type="parTrans" cxnId="{FA99D5AE-7253-46C3-8947-4E3F371DDFAA}">
      <dgm:prSet/>
      <dgm:spPr/>
      <dgm:t>
        <a:bodyPr/>
        <a:lstStyle/>
        <a:p>
          <a:endParaRPr lang="fr-CA"/>
        </a:p>
      </dgm:t>
    </dgm:pt>
    <dgm:pt modelId="{743D98FB-AE3A-4C58-B883-817FDD419C09}" type="sibTrans" cxnId="{FA99D5AE-7253-46C3-8947-4E3F371DDFAA}">
      <dgm:prSet/>
      <dgm:spPr/>
      <dgm:t>
        <a:bodyPr/>
        <a:lstStyle/>
        <a:p>
          <a:endParaRPr lang="fr-CA"/>
        </a:p>
      </dgm:t>
    </dgm:pt>
    <dgm:pt modelId="{4942FB77-FE69-4219-BC9D-7422F8F9E8DC}">
      <dgm:prSet phldrT="[Texte]"/>
      <dgm:spPr/>
      <dgm:t>
        <a:bodyPr/>
        <a:lstStyle/>
        <a:p>
          <a:r>
            <a:rPr lang="fr-CA" dirty="0" smtClean="0"/>
            <a:t>Examens avancés (FCAS)</a:t>
          </a:r>
          <a:endParaRPr lang="fr-CA" dirty="0"/>
        </a:p>
      </dgm:t>
    </dgm:pt>
    <dgm:pt modelId="{C3BD6B06-7FE9-4797-97D6-3AF8DCB11F21}" type="parTrans" cxnId="{DAD2C47B-E2B3-4E6E-A422-892ED0FBD7EC}">
      <dgm:prSet/>
      <dgm:spPr/>
      <dgm:t>
        <a:bodyPr/>
        <a:lstStyle/>
        <a:p>
          <a:endParaRPr lang="fr-CA"/>
        </a:p>
      </dgm:t>
    </dgm:pt>
    <dgm:pt modelId="{6B954DA3-FB86-450E-B4ED-1EE8601AE669}" type="sibTrans" cxnId="{DAD2C47B-E2B3-4E6E-A422-892ED0FBD7EC}">
      <dgm:prSet/>
      <dgm:spPr/>
      <dgm:t>
        <a:bodyPr/>
        <a:lstStyle/>
        <a:p>
          <a:endParaRPr lang="fr-CA"/>
        </a:p>
      </dgm:t>
    </dgm:pt>
    <dgm:pt modelId="{73F929DB-11F5-4EFF-9326-3350A25FFDC5}">
      <dgm:prSet/>
      <dgm:spPr/>
      <dgm:t>
        <a:bodyPr/>
        <a:lstStyle/>
        <a:p>
          <a:r>
            <a:rPr lang="fr-CA" dirty="0" smtClean="0"/>
            <a:t>Expérience canadienne (FICA)</a:t>
          </a:r>
          <a:endParaRPr lang="fr-CA" dirty="0"/>
        </a:p>
      </dgm:t>
    </dgm:pt>
    <dgm:pt modelId="{020F1BF4-89F5-4C3C-9B6C-348AE640AFFD}" type="parTrans" cxnId="{7F6A1661-6BF7-497D-8C53-E15EAD01C85F}">
      <dgm:prSet/>
      <dgm:spPr/>
      <dgm:t>
        <a:bodyPr/>
        <a:lstStyle/>
        <a:p>
          <a:endParaRPr lang="fr-CA"/>
        </a:p>
      </dgm:t>
    </dgm:pt>
    <dgm:pt modelId="{D11DE37D-3EDF-4268-B983-C1A635B0703B}" type="sibTrans" cxnId="{7F6A1661-6BF7-497D-8C53-E15EAD01C85F}">
      <dgm:prSet/>
      <dgm:spPr/>
      <dgm:t>
        <a:bodyPr/>
        <a:lstStyle/>
        <a:p>
          <a:endParaRPr lang="fr-CA"/>
        </a:p>
      </dgm:t>
    </dgm:pt>
    <dgm:pt modelId="{740C88F7-515A-4E7C-A773-370BA99C29B8}">
      <dgm:prSet/>
      <dgm:spPr/>
      <dgm:t>
        <a:bodyPr/>
        <a:lstStyle/>
        <a:p>
          <a:r>
            <a:rPr lang="fr-CA" dirty="0" smtClean="0"/>
            <a:t>Examen de pratique + Expérience canadienne (FICA)</a:t>
          </a:r>
          <a:endParaRPr lang="fr-CA" dirty="0"/>
        </a:p>
      </dgm:t>
    </dgm:pt>
    <dgm:pt modelId="{22000064-CE59-4EC3-87A4-44240F13DD2F}" type="parTrans" cxnId="{08E5B3E3-4629-4619-A85D-3774C26D811F}">
      <dgm:prSet/>
      <dgm:spPr/>
      <dgm:t>
        <a:bodyPr/>
        <a:lstStyle/>
        <a:p>
          <a:endParaRPr lang="fr-CA"/>
        </a:p>
      </dgm:t>
    </dgm:pt>
    <dgm:pt modelId="{4C93D432-7253-49F9-A75A-872F433902D6}" type="sibTrans" cxnId="{08E5B3E3-4629-4619-A85D-3774C26D811F}">
      <dgm:prSet/>
      <dgm:spPr/>
      <dgm:t>
        <a:bodyPr/>
        <a:lstStyle/>
        <a:p>
          <a:endParaRPr lang="fr-CA"/>
        </a:p>
      </dgm:t>
    </dgm:pt>
    <dgm:pt modelId="{54CF61C4-51FE-4D97-9EC0-3662321812D4}" type="pres">
      <dgm:prSet presAssocID="{231D63A5-E7AA-493F-A0AE-6B8CE70687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8D1AEB01-A24E-4BAF-84FD-97D4822A80EC}" type="pres">
      <dgm:prSet presAssocID="{231D63A5-E7AA-493F-A0AE-6B8CE706876C}" presName="hierFlow" presStyleCnt="0"/>
      <dgm:spPr/>
    </dgm:pt>
    <dgm:pt modelId="{E7670083-BA91-468F-8637-30E09CBF3DFF}" type="pres">
      <dgm:prSet presAssocID="{231D63A5-E7AA-493F-A0AE-6B8CE70687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9C32169-37AF-48C4-83BA-9D83DFD49512}" type="pres">
      <dgm:prSet presAssocID="{B8AB3EE9-70E0-401D-A054-8F7710D7705A}" presName="Name14" presStyleCnt="0"/>
      <dgm:spPr/>
    </dgm:pt>
    <dgm:pt modelId="{2873760C-4151-4AA0-932D-C3F0CD2F8948}" type="pres">
      <dgm:prSet presAssocID="{B8AB3EE9-70E0-401D-A054-8F7710D7705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0078C542-C84A-4696-BEB1-50B801E1D1D3}" type="pres">
      <dgm:prSet presAssocID="{B8AB3EE9-70E0-401D-A054-8F7710D7705A}" presName="hierChild2" presStyleCnt="0"/>
      <dgm:spPr/>
    </dgm:pt>
    <dgm:pt modelId="{301923D2-99B0-4795-9E48-728894FDBEE4}" type="pres">
      <dgm:prSet presAssocID="{DF7719E4-559B-4BD0-89FD-8C0F0A3742EF}" presName="Name19" presStyleLbl="parChTrans1D2" presStyleIdx="0" presStyleCnt="2"/>
      <dgm:spPr/>
      <dgm:t>
        <a:bodyPr/>
        <a:lstStyle/>
        <a:p>
          <a:endParaRPr lang="fr-CA"/>
        </a:p>
      </dgm:t>
    </dgm:pt>
    <dgm:pt modelId="{F6923F9B-AB4C-4C76-9433-05F7ABFE8BBF}" type="pres">
      <dgm:prSet presAssocID="{C58E03F1-E644-41C4-B9E1-2CEAC7EE6763}" presName="Name21" presStyleCnt="0"/>
      <dgm:spPr/>
    </dgm:pt>
    <dgm:pt modelId="{D7CD659E-5EEA-4113-A77B-55CA9877CC63}" type="pres">
      <dgm:prSet presAssocID="{C58E03F1-E644-41C4-B9E1-2CEAC7EE6763}" presName="level2Shape" presStyleLbl="node2" presStyleIdx="0" presStyleCnt="2"/>
      <dgm:spPr/>
      <dgm:t>
        <a:bodyPr/>
        <a:lstStyle/>
        <a:p>
          <a:endParaRPr lang="fr-CA"/>
        </a:p>
      </dgm:t>
    </dgm:pt>
    <dgm:pt modelId="{3238A086-6290-4AFA-A95C-B9D0DF366663}" type="pres">
      <dgm:prSet presAssocID="{C58E03F1-E644-41C4-B9E1-2CEAC7EE6763}" presName="hierChild3" presStyleCnt="0"/>
      <dgm:spPr/>
    </dgm:pt>
    <dgm:pt modelId="{21F01CEA-B58B-495E-B48F-9396B0A975A6}" type="pres">
      <dgm:prSet presAssocID="{22000064-CE59-4EC3-87A4-44240F13DD2F}" presName="Name19" presStyleLbl="parChTrans1D3" presStyleIdx="0" presStyleCnt="2"/>
      <dgm:spPr/>
      <dgm:t>
        <a:bodyPr/>
        <a:lstStyle/>
        <a:p>
          <a:endParaRPr lang="fr-CA"/>
        </a:p>
      </dgm:t>
    </dgm:pt>
    <dgm:pt modelId="{62624B72-0D01-4CF9-A47A-6DEC77986558}" type="pres">
      <dgm:prSet presAssocID="{740C88F7-515A-4E7C-A773-370BA99C29B8}" presName="Name21" presStyleCnt="0"/>
      <dgm:spPr/>
    </dgm:pt>
    <dgm:pt modelId="{D8B6097E-009C-4CEC-981D-66C4EBFAAA5D}" type="pres">
      <dgm:prSet presAssocID="{740C88F7-515A-4E7C-A773-370BA99C29B8}" presName="level2Shape" presStyleLbl="node3" presStyleIdx="0" presStyleCnt="2"/>
      <dgm:spPr/>
      <dgm:t>
        <a:bodyPr/>
        <a:lstStyle/>
        <a:p>
          <a:endParaRPr lang="fr-CA"/>
        </a:p>
      </dgm:t>
    </dgm:pt>
    <dgm:pt modelId="{CBE05864-A3EE-4DE6-9ACF-EBA03F650850}" type="pres">
      <dgm:prSet presAssocID="{740C88F7-515A-4E7C-A773-370BA99C29B8}" presName="hierChild3" presStyleCnt="0"/>
      <dgm:spPr/>
    </dgm:pt>
    <dgm:pt modelId="{BE6A3DCD-6DFD-4C88-8BDA-0992D23546D5}" type="pres">
      <dgm:prSet presAssocID="{C3BD6B06-7FE9-4797-97D6-3AF8DCB11F21}" presName="Name19" presStyleLbl="parChTrans1D2" presStyleIdx="1" presStyleCnt="2"/>
      <dgm:spPr/>
      <dgm:t>
        <a:bodyPr/>
        <a:lstStyle/>
        <a:p>
          <a:endParaRPr lang="fr-CA"/>
        </a:p>
      </dgm:t>
    </dgm:pt>
    <dgm:pt modelId="{A52D2D4F-60C0-43A8-B6BB-75FF404ECE23}" type="pres">
      <dgm:prSet presAssocID="{4942FB77-FE69-4219-BC9D-7422F8F9E8DC}" presName="Name21" presStyleCnt="0"/>
      <dgm:spPr/>
    </dgm:pt>
    <dgm:pt modelId="{3ED322B5-0C8B-4471-B4CC-CED2815619F1}" type="pres">
      <dgm:prSet presAssocID="{4942FB77-FE69-4219-BC9D-7422F8F9E8DC}" presName="level2Shape" presStyleLbl="node2" presStyleIdx="1" presStyleCnt="2"/>
      <dgm:spPr/>
      <dgm:t>
        <a:bodyPr/>
        <a:lstStyle/>
        <a:p>
          <a:endParaRPr lang="fr-CA"/>
        </a:p>
      </dgm:t>
    </dgm:pt>
    <dgm:pt modelId="{472A1C8E-C743-4DEF-A262-16FC4A151934}" type="pres">
      <dgm:prSet presAssocID="{4942FB77-FE69-4219-BC9D-7422F8F9E8DC}" presName="hierChild3" presStyleCnt="0"/>
      <dgm:spPr/>
    </dgm:pt>
    <dgm:pt modelId="{568E2994-3AEE-47A2-8578-8BC879D65951}" type="pres">
      <dgm:prSet presAssocID="{020F1BF4-89F5-4C3C-9B6C-348AE640AFFD}" presName="Name19" presStyleLbl="parChTrans1D3" presStyleIdx="1" presStyleCnt="2"/>
      <dgm:spPr/>
      <dgm:t>
        <a:bodyPr/>
        <a:lstStyle/>
        <a:p>
          <a:endParaRPr lang="fr-CA"/>
        </a:p>
      </dgm:t>
    </dgm:pt>
    <dgm:pt modelId="{96E2EBA2-2B3C-4848-AA97-35A648791228}" type="pres">
      <dgm:prSet presAssocID="{73F929DB-11F5-4EFF-9326-3350A25FFDC5}" presName="Name21" presStyleCnt="0"/>
      <dgm:spPr/>
    </dgm:pt>
    <dgm:pt modelId="{7D099621-2F5E-4004-B535-D6D65773FD5D}" type="pres">
      <dgm:prSet presAssocID="{73F929DB-11F5-4EFF-9326-3350A25FFDC5}" presName="level2Shape" presStyleLbl="node3" presStyleIdx="1" presStyleCnt="2"/>
      <dgm:spPr/>
      <dgm:t>
        <a:bodyPr/>
        <a:lstStyle/>
        <a:p>
          <a:endParaRPr lang="fr-CA"/>
        </a:p>
      </dgm:t>
    </dgm:pt>
    <dgm:pt modelId="{D77ACFD2-1655-4A9B-B8F1-1B837372C5D4}" type="pres">
      <dgm:prSet presAssocID="{73F929DB-11F5-4EFF-9326-3350A25FFDC5}" presName="hierChild3" presStyleCnt="0"/>
      <dgm:spPr/>
    </dgm:pt>
    <dgm:pt modelId="{131E607D-B294-4DCD-AAEC-78BA612972EC}" type="pres">
      <dgm:prSet presAssocID="{231D63A5-E7AA-493F-A0AE-6B8CE706876C}" presName="bgShapesFlow" presStyleCnt="0"/>
      <dgm:spPr/>
    </dgm:pt>
  </dgm:ptLst>
  <dgm:cxnLst>
    <dgm:cxn modelId="{1F0DF1BB-5848-4ACB-A867-F0CB0D23445D}" type="presOf" srcId="{73F929DB-11F5-4EFF-9326-3350A25FFDC5}" destId="{7D099621-2F5E-4004-B535-D6D65773FD5D}" srcOrd="0" destOrd="0" presId="urn:microsoft.com/office/officeart/2005/8/layout/hierarchy6"/>
    <dgm:cxn modelId="{E565598D-4166-4D23-B05C-2861342D6B92}" type="presOf" srcId="{231D63A5-E7AA-493F-A0AE-6B8CE706876C}" destId="{54CF61C4-51FE-4D97-9EC0-3662321812D4}" srcOrd="0" destOrd="0" presId="urn:microsoft.com/office/officeart/2005/8/layout/hierarchy6"/>
    <dgm:cxn modelId="{FB582CBD-98D8-4B9B-9AEC-9FB2F3647FB1}" type="presOf" srcId="{740C88F7-515A-4E7C-A773-370BA99C29B8}" destId="{D8B6097E-009C-4CEC-981D-66C4EBFAAA5D}" srcOrd="0" destOrd="0" presId="urn:microsoft.com/office/officeart/2005/8/layout/hierarchy6"/>
    <dgm:cxn modelId="{7F6A1661-6BF7-497D-8C53-E15EAD01C85F}" srcId="{4942FB77-FE69-4219-BC9D-7422F8F9E8DC}" destId="{73F929DB-11F5-4EFF-9326-3350A25FFDC5}" srcOrd="0" destOrd="0" parTransId="{020F1BF4-89F5-4C3C-9B6C-348AE640AFFD}" sibTransId="{D11DE37D-3EDF-4268-B983-C1A635B0703B}"/>
    <dgm:cxn modelId="{CBBD03A6-3A40-4CFE-9A27-51FFB0E5F829}" type="presOf" srcId="{B8AB3EE9-70E0-401D-A054-8F7710D7705A}" destId="{2873760C-4151-4AA0-932D-C3F0CD2F8948}" srcOrd="0" destOrd="0" presId="urn:microsoft.com/office/officeart/2005/8/layout/hierarchy6"/>
    <dgm:cxn modelId="{1C56AB00-AFB5-43A0-8C87-E04A7A1CD7B7}" type="presOf" srcId="{4942FB77-FE69-4219-BC9D-7422F8F9E8DC}" destId="{3ED322B5-0C8B-4471-B4CC-CED2815619F1}" srcOrd="0" destOrd="0" presId="urn:microsoft.com/office/officeart/2005/8/layout/hierarchy6"/>
    <dgm:cxn modelId="{FA99D5AE-7253-46C3-8947-4E3F371DDFAA}" srcId="{B8AB3EE9-70E0-401D-A054-8F7710D7705A}" destId="{C58E03F1-E644-41C4-B9E1-2CEAC7EE6763}" srcOrd="0" destOrd="0" parTransId="{DF7719E4-559B-4BD0-89FD-8C0F0A3742EF}" sibTransId="{743D98FB-AE3A-4C58-B883-817FDD419C09}"/>
    <dgm:cxn modelId="{930DD767-607A-4076-97A5-97FA1145BEF7}" type="presOf" srcId="{020F1BF4-89F5-4C3C-9B6C-348AE640AFFD}" destId="{568E2994-3AEE-47A2-8578-8BC879D65951}" srcOrd="0" destOrd="0" presId="urn:microsoft.com/office/officeart/2005/8/layout/hierarchy6"/>
    <dgm:cxn modelId="{E7F805F1-0E51-4C58-B2B7-8B5296942A32}" type="presOf" srcId="{C58E03F1-E644-41C4-B9E1-2CEAC7EE6763}" destId="{D7CD659E-5EEA-4113-A77B-55CA9877CC63}" srcOrd="0" destOrd="0" presId="urn:microsoft.com/office/officeart/2005/8/layout/hierarchy6"/>
    <dgm:cxn modelId="{D92980AB-76F7-469D-BDC1-EEA600DFC982}" type="presOf" srcId="{DF7719E4-559B-4BD0-89FD-8C0F0A3742EF}" destId="{301923D2-99B0-4795-9E48-728894FDBEE4}" srcOrd="0" destOrd="0" presId="urn:microsoft.com/office/officeart/2005/8/layout/hierarchy6"/>
    <dgm:cxn modelId="{7724C4EE-6263-429F-AF65-5C7FCFE773D6}" srcId="{231D63A5-E7AA-493F-A0AE-6B8CE706876C}" destId="{B8AB3EE9-70E0-401D-A054-8F7710D7705A}" srcOrd="0" destOrd="0" parTransId="{4C6C52C3-5570-4D71-9335-85AB5A891ADE}" sibTransId="{7ED7A4D5-EF46-42F1-A166-DD9EBC95F264}"/>
    <dgm:cxn modelId="{DAD2C47B-E2B3-4E6E-A422-892ED0FBD7EC}" srcId="{B8AB3EE9-70E0-401D-A054-8F7710D7705A}" destId="{4942FB77-FE69-4219-BC9D-7422F8F9E8DC}" srcOrd="1" destOrd="0" parTransId="{C3BD6B06-7FE9-4797-97D6-3AF8DCB11F21}" sibTransId="{6B954DA3-FB86-450E-B4ED-1EE8601AE669}"/>
    <dgm:cxn modelId="{1F5C7F64-3F05-4C23-B929-9B9AA51608E2}" type="presOf" srcId="{C3BD6B06-7FE9-4797-97D6-3AF8DCB11F21}" destId="{BE6A3DCD-6DFD-4C88-8BDA-0992D23546D5}" srcOrd="0" destOrd="0" presId="urn:microsoft.com/office/officeart/2005/8/layout/hierarchy6"/>
    <dgm:cxn modelId="{6DE3C834-E277-4F2D-8F47-3178AAFCD5B6}" type="presOf" srcId="{22000064-CE59-4EC3-87A4-44240F13DD2F}" destId="{21F01CEA-B58B-495E-B48F-9396B0A975A6}" srcOrd="0" destOrd="0" presId="urn:microsoft.com/office/officeart/2005/8/layout/hierarchy6"/>
    <dgm:cxn modelId="{08E5B3E3-4629-4619-A85D-3774C26D811F}" srcId="{C58E03F1-E644-41C4-B9E1-2CEAC7EE6763}" destId="{740C88F7-515A-4E7C-A773-370BA99C29B8}" srcOrd="0" destOrd="0" parTransId="{22000064-CE59-4EC3-87A4-44240F13DD2F}" sibTransId="{4C93D432-7253-49F9-A75A-872F433902D6}"/>
    <dgm:cxn modelId="{54484842-4B27-41D3-A8E3-A79BA82AA89C}" type="presParOf" srcId="{54CF61C4-51FE-4D97-9EC0-3662321812D4}" destId="{8D1AEB01-A24E-4BAF-84FD-97D4822A80EC}" srcOrd="0" destOrd="0" presId="urn:microsoft.com/office/officeart/2005/8/layout/hierarchy6"/>
    <dgm:cxn modelId="{FA7B4F41-B75E-4C77-907A-9EEC95200FD6}" type="presParOf" srcId="{8D1AEB01-A24E-4BAF-84FD-97D4822A80EC}" destId="{E7670083-BA91-468F-8637-30E09CBF3DFF}" srcOrd="0" destOrd="0" presId="urn:microsoft.com/office/officeart/2005/8/layout/hierarchy6"/>
    <dgm:cxn modelId="{455345F3-97B3-4139-8A52-0873C132BD9D}" type="presParOf" srcId="{E7670083-BA91-468F-8637-30E09CBF3DFF}" destId="{F9C32169-37AF-48C4-83BA-9D83DFD49512}" srcOrd="0" destOrd="0" presId="urn:microsoft.com/office/officeart/2005/8/layout/hierarchy6"/>
    <dgm:cxn modelId="{950740E6-A1E7-4E83-B408-341AA0EF32D2}" type="presParOf" srcId="{F9C32169-37AF-48C4-83BA-9D83DFD49512}" destId="{2873760C-4151-4AA0-932D-C3F0CD2F8948}" srcOrd="0" destOrd="0" presId="urn:microsoft.com/office/officeart/2005/8/layout/hierarchy6"/>
    <dgm:cxn modelId="{15FD86B7-4792-43E9-895D-898BE7D072C8}" type="presParOf" srcId="{F9C32169-37AF-48C4-83BA-9D83DFD49512}" destId="{0078C542-C84A-4696-BEB1-50B801E1D1D3}" srcOrd="1" destOrd="0" presId="urn:microsoft.com/office/officeart/2005/8/layout/hierarchy6"/>
    <dgm:cxn modelId="{FC636FD7-99D7-4596-8AAC-DD05DC786888}" type="presParOf" srcId="{0078C542-C84A-4696-BEB1-50B801E1D1D3}" destId="{301923D2-99B0-4795-9E48-728894FDBEE4}" srcOrd="0" destOrd="0" presId="urn:microsoft.com/office/officeart/2005/8/layout/hierarchy6"/>
    <dgm:cxn modelId="{F867CBCC-48ED-4EAB-AD58-D4E65E88DA49}" type="presParOf" srcId="{0078C542-C84A-4696-BEB1-50B801E1D1D3}" destId="{F6923F9B-AB4C-4C76-9433-05F7ABFE8BBF}" srcOrd="1" destOrd="0" presId="urn:microsoft.com/office/officeart/2005/8/layout/hierarchy6"/>
    <dgm:cxn modelId="{C421B469-173A-4C84-8DA5-5B48D32FCE3A}" type="presParOf" srcId="{F6923F9B-AB4C-4C76-9433-05F7ABFE8BBF}" destId="{D7CD659E-5EEA-4113-A77B-55CA9877CC63}" srcOrd="0" destOrd="0" presId="urn:microsoft.com/office/officeart/2005/8/layout/hierarchy6"/>
    <dgm:cxn modelId="{BC8ABD5C-6A29-4F5B-A110-A3246F89AAF9}" type="presParOf" srcId="{F6923F9B-AB4C-4C76-9433-05F7ABFE8BBF}" destId="{3238A086-6290-4AFA-A95C-B9D0DF366663}" srcOrd="1" destOrd="0" presId="urn:microsoft.com/office/officeart/2005/8/layout/hierarchy6"/>
    <dgm:cxn modelId="{886D6FC2-2C5D-4810-A387-72D14E8BFC72}" type="presParOf" srcId="{3238A086-6290-4AFA-A95C-B9D0DF366663}" destId="{21F01CEA-B58B-495E-B48F-9396B0A975A6}" srcOrd="0" destOrd="0" presId="urn:microsoft.com/office/officeart/2005/8/layout/hierarchy6"/>
    <dgm:cxn modelId="{898F7240-3750-4D2E-B5D9-52F67B53495C}" type="presParOf" srcId="{3238A086-6290-4AFA-A95C-B9D0DF366663}" destId="{62624B72-0D01-4CF9-A47A-6DEC77986558}" srcOrd="1" destOrd="0" presId="urn:microsoft.com/office/officeart/2005/8/layout/hierarchy6"/>
    <dgm:cxn modelId="{F173AC7A-E9F0-442D-9D90-AE89CFBDF214}" type="presParOf" srcId="{62624B72-0D01-4CF9-A47A-6DEC77986558}" destId="{D8B6097E-009C-4CEC-981D-66C4EBFAAA5D}" srcOrd="0" destOrd="0" presId="urn:microsoft.com/office/officeart/2005/8/layout/hierarchy6"/>
    <dgm:cxn modelId="{94BA2A6C-FC4F-440E-9E14-7456DA87B7B7}" type="presParOf" srcId="{62624B72-0D01-4CF9-A47A-6DEC77986558}" destId="{CBE05864-A3EE-4DE6-9ACF-EBA03F650850}" srcOrd="1" destOrd="0" presId="urn:microsoft.com/office/officeart/2005/8/layout/hierarchy6"/>
    <dgm:cxn modelId="{279C96A3-99A2-440D-B6D7-D9DAFCCDB74D}" type="presParOf" srcId="{0078C542-C84A-4696-BEB1-50B801E1D1D3}" destId="{BE6A3DCD-6DFD-4C88-8BDA-0992D23546D5}" srcOrd="2" destOrd="0" presId="urn:microsoft.com/office/officeart/2005/8/layout/hierarchy6"/>
    <dgm:cxn modelId="{55EA0878-2626-4856-BA66-921A83425AC9}" type="presParOf" srcId="{0078C542-C84A-4696-BEB1-50B801E1D1D3}" destId="{A52D2D4F-60C0-43A8-B6BB-75FF404ECE23}" srcOrd="3" destOrd="0" presId="urn:microsoft.com/office/officeart/2005/8/layout/hierarchy6"/>
    <dgm:cxn modelId="{59C1F65C-D306-458E-9A1D-C669D2888B13}" type="presParOf" srcId="{A52D2D4F-60C0-43A8-B6BB-75FF404ECE23}" destId="{3ED322B5-0C8B-4471-B4CC-CED2815619F1}" srcOrd="0" destOrd="0" presId="urn:microsoft.com/office/officeart/2005/8/layout/hierarchy6"/>
    <dgm:cxn modelId="{3FDAD02A-C707-4AD3-85AD-17A70DD3BCBB}" type="presParOf" srcId="{A52D2D4F-60C0-43A8-B6BB-75FF404ECE23}" destId="{472A1C8E-C743-4DEF-A262-16FC4A151934}" srcOrd="1" destOrd="0" presId="urn:microsoft.com/office/officeart/2005/8/layout/hierarchy6"/>
    <dgm:cxn modelId="{81EAB71B-029D-4040-AA71-E4B892A3A3FD}" type="presParOf" srcId="{472A1C8E-C743-4DEF-A262-16FC4A151934}" destId="{568E2994-3AEE-47A2-8578-8BC879D65951}" srcOrd="0" destOrd="0" presId="urn:microsoft.com/office/officeart/2005/8/layout/hierarchy6"/>
    <dgm:cxn modelId="{24B1DCE3-3FA9-4481-A7AC-A9DA18096406}" type="presParOf" srcId="{472A1C8E-C743-4DEF-A262-16FC4A151934}" destId="{96E2EBA2-2B3C-4848-AA97-35A648791228}" srcOrd="1" destOrd="0" presId="urn:microsoft.com/office/officeart/2005/8/layout/hierarchy6"/>
    <dgm:cxn modelId="{6559FCC5-7EBC-42DC-8E65-95F4320CE7C4}" type="presParOf" srcId="{96E2EBA2-2B3C-4848-AA97-35A648791228}" destId="{7D099621-2F5E-4004-B535-D6D65773FD5D}" srcOrd="0" destOrd="0" presId="urn:microsoft.com/office/officeart/2005/8/layout/hierarchy6"/>
    <dgm:cxn modelId="{C813497D-248C-42CD-AE0D-92306AB97A98}" type="presParOf" srcId="{96E2EBA2-2B3C-4848-AA97-35A648791228}" destId="{D77ACFD2-1655-4A9B-B8F1-1B837372C5D4}" srcOrd="1" destOrd="0" presId="urn:microsoft.com/office/officeart/2005/8/layout/hierarchy6"/>
    <dgm:cxn modelId="{FF305216-390E-495B-B09D-23E0A4A6CBAF}" type="presParOf" srcId="{54CF61C4-51FE-4D97-9EC0-3662321812D4}" destId="{131E607D-B294-4DCD-AAEC-78BA612972E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44EF6-24BC-4C98-BE0F-CB480D5DDC3F}" type="datetimeFigureOut">
              <a:rPr lang="fr-CA" smtClean="0"/>
              <a:pPr/>
              <a:t>2015-12-08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986EA-53E5-45A3-B900-24AA2E4D582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608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E3606B9-9ADF-4B64-BAEC-CB6B4E1B4299}" type="datetimeFigureOut">
              <a:rPr lang="en-CA" smtClean="0"/>
              <a:pPr/>
              <a:t>08/12/2015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004ED95-6278-4AEA-BE07-5C5B741089CB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06B9-9ADF-4B64-BAEC-CB6B4E1B4299}" type="datetimeFigureOut">
              <a:rPr lang="en-CA" smtClean="0"/>
              <a:pPr/>
              <a:t>08/12/2015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4ED95-6278-4AEA-BE07-5C5B741089CB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06B9-9ADF-4B64-BAEC-CB6B4E1B4299}" type="datetimeFigureOut">
              <a:rPr lang="en-CA" smtClean="0"/>
              <a:pPr/>
              <a:t>08/12/2015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4ED95-6278-4AEA-BE07-5C5B741089CB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06B9-9ADF-4B64-BAEC-CB6B4E1B4299}" type="datetimeFigureOut">
              <a:rPr lang="en-CA" smtClean="0"/>
              <a:pPr/>
              <a:t>08/12/2015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4ED95-6278-4AEA-BE07-5C5B741089CB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E3606B9-9ADF-4B64-BAEC-CB6B4E1B4299}" type="datetimeFigureOut">
              <a:rPr lang="en-CA" smtClean="0"/>
              <a:pPr/>
              <a:t>08/12/2015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004ED95-6278-4AEA-BE07-5C5B741089CB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06B9-9ADF-4B64-BAEC-CB6B4E1B4299}" type="datetimeFigureOut">
              <a:rPr lang="en-CA" smtClean="0"/>
              <a:pPr/>
              <a:t>08/12/2015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4ED95-6278-4AEA-BE07-5C5B741089CB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06B9-9ADF-4B64-BAEC-CB6B4E1B4299}" type="datetimeFigureOut">
              <a:rPr lang="en-CA" smtClean="0"/>
              <a:pPr/>
              <a:t>08/12/2015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4ED95-6278-4AEA-BE07-5C5B741089CB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06B9-9ADF-4B64-BAEC-CB6B4E1B4299}" type="datetimeFigureOut">
              <a:rPr lang="en-CA" smtClean="0"/>
              <a:pPr/>
              <a:t>08/12/2015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4ED95-6278-4AEA-BE07-5C5B741089CB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06B9-9ADF-4B64-BAEC-CB6B4E1B4299}" type="datetimeFigureOut">
              <a:rPr lang="en-CA" smtClean="0"/>
              <a:pPr/>
              <a:t>08/12/2015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4ED95-6278-4AEA-BE07-5C5B741089CB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06B9-9ADF-4B64-BAEC-CB6B4E1B4299}" type="datetimeFigureOut">
              <a:rPr lang="en-CA" smtClean="0"/>
              <a:pPr/>
              <a:t>08/12/2015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4ED95-6278-4AEA-BE07-5C5B741089CB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06B9-9ADF-4B64-BAEC-CB6B4E1B4299}" type="datetimeFigureOut">
              <a:rPr lang="en-CA" smtClean="0"/>
              <a:pPr/>
              <a:t>08/12/2015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4ED95-6278-4AEA-BE07-5C5B741089CB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04ED95-6278-4AEA-BE07-5C5B741089CB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3606B9-9ADF-4B64-BAEC-CB6B4E1B4299}" type="datetimeFigureOut">
              <a:rPr lang="en-CA" smtClean="0"/>
              <a:pPr/>
              <a:t>08/12/2015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6858000" cy="1656184"/>
          </a:xfrm>
        </p:spPr>
        <p:txBody>
          <a:bodyPr>
            <a:normAutofit/>
          </a:bodyPr>
          <a:lstStyle/>
          <a:p>
            <a:pPr algn="l"/>
            <a:endParaRPr lang="fr-CA" sz="1600" dirty="0" smtClean="0"/>
          </a:p>
          <a:p>
            <a:pPr algn="l"/>
            <a:endParaRPr lang="fr-CA" sz="1600" dirty="0" smtClean="0"/>
          </a:p>
          <a:p>
            <a:pPr algn="l"/>
            <a:r>
              <a:rPr lang="fr-CA" dirty="0" smtClean="0"/>
              <a:t>Jean-Philippe Boucher,</a:t>
            </a:r>
          </a:p>
          <a:p>
            <a:pPr algn="l"/>
            <a:r>
              <a:rPr lang="fr-CA" dirty="0" smtClean="0"/>
              <a:t>Professeur, Département de mathématiques, UQAM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Directeur du programme de premier cycle en actuariat</a:t>
            </a:r>
          </a:p>
          <a:p>
            <a:pPr algn="l"/>
            <a:endParaRPr lang="fr-CA" sz="1600" dirty="0" smtClean="0"/>
          </a:p>
          <a:p>
            <a:pPr algn="l"/>
            <a:endParaRPr lang="fr-CA" sz="1600" dirty="0"/>
          </a:p>
          <a:p>
            <a:pPr algn="l"/>
            <a:endParaRPr lang="fr-CA" sz="1600" dirty="0" smtClean="0"/>
          </a:p>
          <a:p>
            <a:pPr algn="l"/>
            <a:endParaRPr lang="fr-CA" sz="11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5112568" cy="990600"/>
          </a:xfrm>
        </p:spPr>
        <p:txBody>
          <a:bodyPr>
            <a:noAutofit/>
          </a:bodyPr>
          <a:lstStyle/>
          <a:p>
            <a:pPr algn="ctr"/>
            <a:r>
              <a:rPr lang="fr-FR" dirty="0" smtClean="0"/>
              <a:t>Baccalauréat en actuariat 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Un programme d’études sur la prévision et l’estimation des risques en assurance et en finance</a:t>
            </a:r>
            <a:endParaRPr lang="en-CA" sz="1600" dirty="0"/>
          </a:p>
        </p:txBody>
      </p:sp>
      <p:sp>
        <p:nvSpPr>
          <p:cNvPr id="5" name="Sous-titre 3"/>
          <p:cNvSpPr txBox="1">
            <a:spLocks/>
          </p:cNvSpPr>
          <p:nvPr/>
        </p:nvSpPr>
        <p:spPr>
          <a:xfrm>
            <a:off x="1187624" y="3861048"/>
            <a:ext cx="6858000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Journée d’accueil des CO &amp;</a:t>
            </a:r>
            <a:r>
              <a:rPr kumimoji="0" lang="fr-CA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CISEP</a:t>
            </a:r>
            <a:endParaRPr kumimoji="0" lang="fr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fr-CA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 décembre</a:t>
            </a:r>
            <a:r>
              <a:rPr lang="fr-CA" sz="1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2015</a:t>
            </a: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664296" cy="77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On distingue deux types d’examens professionnels:</a:t>
            </a:r>
          </a:p>
          <a:p>
            <a:pPr marL="342900" indent="-342900">
              <a:buFont typeface="+mj-lt"/>
              <a:buAutoNum type="arabicPeriod"/>
            </a:pPr>
            <a:endParaRPr lang="fr-FR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Examens préliminaires (5 examens):</a:t>
            </a:r>
          </a:p>
          <a:p>
            <a:pPr lvl="2"/>
            <a:r>
              <a:rPr lang="fr-FR" dirty="0" smtClean="0"/>
              <a:t>Connaissances générales de base pour TOUS les actuaires;</a:t>
            </a:r>
          </a:p>
          <a:p>
            <a:pPr lvl="2"/>
            <a:r>
              <a:rPr lang="fr-CA" dirty="0" smtClean="0"/>
              <a:t>Communs pour la CAS et la SOA;</a:t>
            </a:r>
            <a:endParaRPr lang="fr-FR" dirty="0" smtClean="0"/>
          </a:p>
          <a:p>
            <a:pPr lvl="2"/>
            <a:r>
              <a:rPr lang="fr-FR" dirty="0" smtClean="0"/>
              <a:t>Généralement des examens à choix multiples;</a:t>
            </a:r>
          </a:p>
          <a:p>
            <a:pPr lvl="2"/>
            <a:r>
              <a:rPr lang="fr-FR" dirty="0" smtClean="0"/>
              <a:t>Un contenu d’examens qui est un équivalent au contenu d’un baccalauréat en actuariat;</a:t>
            </a:r>
          </a:p>
          <a:p>
            <a:pPr lvl="2"/>
            <a:r>
              <a:rPr lang="fr-CA" dirty="0" smtClean="0"/>
              <a:t>Idéalement, les examens sont terminés pendant le baccalauréat (rare)</a:t>
            </a:r>
            <a:endParaRPr lang="fr-FR" dirty="0" smtClean="0"/>
          </a:p>
          <a:p>
            <a:pPr lvl="2">
              <a:buNone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Examens avancés (entre 3 et 5 examens):</a:t>
            </a:r>
          </a:p>
          <a:p>
            <a:pPr lvl="2"/>
            <a:r>
              <a:rPr lang="fr-FR" dirty="0" smtClean="0"/>
              <a:t>Connaissances spécifiques liées au domaine de pratique;</a:t>
            </a:r>
          </a:p>
          <a:p>
            <a:pPr lvl="2"/>
            <a:r>
              <a:rPr lang="fr-CA" dirty="0" smtClean="0"/>
              <a:t>Chaque organisation (SOA, CAS) a ses propres examens professionnels;</a:t>
            </a:r>
            <a:endParaRPr lang="fr-FR" dirty="0" smtClean="0"/>
          </a:p>
          <a:p>
            <a:pPr lvl="2"/>
            <a:r>
              <a:rPr lang="fr-FR" dirty="0" smtClean="0"/>
              <a:t>Généralement à développement;</a:t>
            </a:r>
          </a:p>
          <a:p>
            <a:pPr lvl="2"/>
            <a:r>
              <a:rPr lang="fr-FR" dirty="0" smtClean="0"/>
              <a:t>À faire après le baccalauréat, pendant le travail (étude de soir, de fin de semaine);</a:t>
            </a:r>
          </a:p>
          <a:p>
            <a:pPr lvl="2"/>
            <a:r>
              <a:rPr lang="fr-CA" dirty="0" smtClean="0"/>
              <a:t>Pour ceux qui terminent, entre 3 et 8 ans après le baccalauréat… 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/>
          </a:bodyPr>
          <a:lstStyle/>
          <a:p>
            <a:r>
              <a:rPr lang="fr-CA" sz="2400" dirty="0" err="1" smtClean="0"/>
              <a:t>Fellowship</a:t>
            </a:r>
            <a:r>
              <a:rPr lang="fr-CA" sz="2400" dirty="0" smtClean="0"/>
              <a:t> de l’Institut Canadien des Actuaires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/>
          </a:bodyPr>
          <a:lstStyle/>
          <a:p>
            <a:r>
              <a:rPr lang="fr-CA" sz="2400" dirty="0" err="1" smtClean="0"/>
              <a:t>Fellowship</a:t>
            </a:r>
            <a:r>
              <a:rPr lang="fr-CA" sz="2400" dirty="0" smtClean="0"/>
              <a:t> de l’Institut Canadien des Actuaires</a:t>
            </a:r>
            <a:endParaRPr lang="en-CA" sz="24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55461"/>
              </p:ext>
            </p:extLst>
          </p:nvPr>
        </p:nvGraphicFramePr>
        <p:xfrm>
          <a:off x="827584" y="1412776"/>
          <a:ext cx="6923112" cy="475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pPr marL="342900" indent="-342900"/>
            <a:r>
              <a:rPr lang="fr-CA" dirty="0" smtClean="0"/>
              <a:t>L’obtention du titre de FICA est long et difficile</a:t>
            </a:r>
          </a:p>
          <a:p>
            <a:pPr marL="342900" indent="-342900"/>
            <a:endParaRPr lang="fr-CA" dirty="0" smtClean="0"/>
          </a:p>
          <a:p>
            <a:pPr marL="342900" indent="-342900"/>
            <a:r>
              <a:rPr lang="fr-CA" dirty="0" smtClean="0"/>
              <a:t>Pour plusieurs raisons, </a:t>
            </a:r>
            <a:r>
              <a:rPr lang="fr-CA" b="1" dirty="0" smtClean="0"/>
              <a:t>beaucoup de diplômés </a:t>
            </a:r>
            <a:r>
              <a:rPr lang="fr-CA" dirty="0" smtClean="0"/>
              <a:t>(à l’UQAM, mais aussi partout ailleurs) ne termineront pas leurs examens, et ne seront pas FICA</a:t>
            </a:r>
          </a:p>
          <a:p>
            <a:pPr marL="754380" lvl="2" indent="-342900"/>
            <a:r>
              <a:rPr lang="fr-CA" dirty="0" smtClean="0"/>
              <a:t>Cela n’empêche pas les diplômés en actuariat de travailler dans le domaine de l’actuariat</a:t>
            </a:r>
          </a:p>
          <a:p>
            <a:pPr marL="754380" lvl="2" indent="-342900"/>
            <a:r>
              <a:rPr lang="fr-CA" dirty="0" smtClean="0"/>
              <a:t>Seules 2 tâches très précises sont réservées à l’actuaire</a:t>
            </a:r>
          </a:p>
          <a:p>
            <a:pPr marL="1303020" lvl="5" indent="-342900"/>
            <a:r>
              <a:rPr lang="fr-CA" dirty="0" smtClean="0"/>
              <a:t>Signature des états financiers</a:t>
            </a:r>
          </a:p>
          <a:p>
            <a:pPr marL="1303020" lvl="5" indent="-342900">
              <a:buNone/>
            </a:pPr>
            <a:endParaRPr lang="fr-CA" dirty="0" smtClean="0"/>
          </a:p>
          <a:p>
            <a:pPr marL="342900" indent="-342900"/>
            <a:r>
              <a:rPr lang="fr-CA" dirty="0" smtClean="0"/>
              <a:t>Il existe des titres professionnels intermédiaires:</a:t>
            </a:r>
          </a:p>
          <a:p>
            <a:pPr marL="754380" lvl="2" indent="-342900"/>
            <a:r>
              <a:rPr lang="fr-CA" i="1" dirty="0" err="1" smtClean="0"/>
              <a:t>Associate</a:t>
            </a:r>
            <a:r>
              <a:rPr lang="fr-CA" i="1" dirty="0" smtClean="0"/>
              <a:t> </a:t>
            </a:r>
            <a:r>
              <a:rPr lang="fr-CA" dirty="0" smtClean="0"/>
              <a:t>de la SOA (ASA), de la CAS (ACAS) ou de l’ICA (AICA)</a:t>
            </a:r>
          </a:p>
          <a:p>
            <a:pPr marL="937260" lvl="3" indent="-342900"/>
            <a:r>
              <a:rPr lang="fr-CA" dirty="0" smtClean="0"/>
              <a:t>Selon l’organisation, après 5,6 ou 7 examens professionnels réussis</a:t>
            </a:r>
          </a:p>
          <a:p>
            <a:pPr marL="937260" lvl="3" indent="-342900"/>
            <a:r>
              <a:rPr lang="fr-CA" dirty="0" smtClean="0"/>
              <a:t>Ce titre ne donne pas de pouvoir particulier</a:t>
            </a:r>
          </a:p>
          <a:p>
            <a:pPr marL="571500" lvl="1" indent="-342900">
              <a:buNone/>
            </a:pPr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Et ceux qui ne terminent pas les examens?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pPr marL="342900" indent="-342900"/>
            <a:r>
              <a:rPr lang="fr-CA" dirty="0" smtClean="0"/>
              <a:t>Sur papier, on peut donc être actuaire FICA sans avoir de diplôme universitaire!</a:t>
            </a:r>
          </a:p>
          <a:p>
            <a:pPr marL="342900" indent="-342900">
              <a:buNone/>
            </a:pPr>
            <a:endParaRPr lang="fr-CA" dirty="0" smtClean="0"/>
          </a:p>
          <a:p>
            <a:pPr marL="342900" indent="-342900">
              <a:buNone/>
            </a:pPr>
            <a:r>
              <a:rPr lang="fr-CA" dirty="0" smtClean="0"/>
              <a:t>Toutefois:</a:t>
            </a:r>
          </a:p>
          <a:p>
            <a:pPr marL="342900" indent="-342900"/>
            <a:r>
              <a:rPr lang="fr-CA" dirty="0" smtClean="0"/>
              <a:t>Contenu des examens préliminaires couverts dans les cours universitaires</a:t>
            </a:r>
          </a:p>
          <a:p>
            <a:pPr marL="571500" lvl="1" indent="-342900"/>
            <a:r>
              <a:rPr lang="fr-CA" dirty="0" smtClean="0"/>
              <a:t>Aide fortement à la réussite des examens</a:t>
            </a:r>
          </a:p>
          <a:p>
            <a:pPr marL="342900" indent="-342900"/>
            <a:r>
              <a:rPr lang="fr-CA" dirty="0" smtClean="0"/>
              <a:t>Depuis quelques années, les organisations professionnelles ont collaboré de plus en plus avec les universités dans les systèmes d’examens:</a:t>
            </a:r>
          </a:p>
          <a:p>
            <a:pPr marL="571500" lvl="1" indent="-342900">
              <a:buFont typeface="Wingdings" pitchFamily="2" charset="2"/>
              <a:buChar char="Ø"/>
            </a:pPr>
            <a:r>
              <a:rPr lang="en-US" sz="1600" dirty="0" err="1" smtClean="0"/>
              <a:t>Certains</a:t>
            </a:r>
            <a:r>
              <a:rPr lang="en-US" sz="1600" dirty="0" smtClean="0"/>
              <a:t> </a:t>
            </a:r>
            <a:r>
              <a:rPr lang="en-US" sz="1600" dirty="0" err="1" smtClean="0"/>
              <a:t>cours</a:t>
            </a:r>
            <a:r>
              <a:rPr lang="en-US" sz="1600" dirty="0" smtClean="0"/>
              <a:t> (6) </a:t>
            </a:r>
            <a:r>
              <a:rPr lang="en-US" sz="1600" dirty="0" err="1" smtClean="0"/>
              <a:t>doivent</a:t>
            </a:r>
            <a:r>
              <a:rPr lang="en-US" sz="1600" dirty="0" smtClean="0"/>
              <a:t> </a:t>
            </a:r>
            <a:r>
              <a:rPr lang="en-US" sz="1600" dirty="0" err="1" smtClean="0"/>
              <a:t>être</a:t>
            </a:r>
            <a:r>
              <a:rPr lang="en-US" sz="1600" dirty="0" smtClean="0"/>
              <a:t> </a:t>
            </a:r>
            <a:r>
              <a:rPr lang="en-US" sz="1600" dirty="0" err="1" smtClean="0"/>
              <a:t>réussis</a:t>
            </a:r>
            <a:r>
              <a:rPr lang="en-US" sz="1600" dirty="0" smtClean="0"/>
              <a:t> avec </a:t>
            </a:r>
            <a:r>
              <a:rPr lang="en-US" sz="1600" dirty="0" err="1" smtClean="0"/>
              <a:t>une</a:t>
            </a:r>
            <a:r>
              <a:rPr lang="en-US" sz="1600" dirty="0" smtClean="0"/>
              <a:t> note </a:t>
            </a:r>
            <a:r>
              <a:rPr lang="en-US" sz="1600" dirty="0" err="1" smtClean="0"/>
              <a:t>minimale</a:t>
            </a:r>
            <a:r>
              <a:rPr lang="en-US" sz="1600" dirty="0" smtClean="0"/>
              <a:t> (B-):</a:t>
            </a:r>
          </a:p>
          <a:p>
            <a:pPr marL="754380" lvl="2" indent="-342900">
              <a:buFont typeface="+mj-lt"/>
              <a:buAutoNum type="arabicPeriod"/>
            </a:pPr>
            <a:r>
              <a:rPr lang="en-US" b="1" i="1" dirty="0" smtClean="0"/>
              <a:t>Applied Statistics </a:t>
            </a:r>
            <a:r>
              <a:rPr lang="en-US" b="1" dirty="0" smtClean="0"/>
              <a:t>(2 </a:t>
            </a:r>
            <a:r>
              <a:rPr lang="en-US" b="1" dirty="0" err="1" smtClean="0"/>
              <a:t>cours</a:t>
            </a:r>
            <a:r>
              <a:rPr lang="en-US" b="1" dirty="0" smtClean="0"/>
              <a:t>);</a:t>
            </a:r>
          </a:p>
          <a:p>
            <a:pPr marL="754380" lvl="2" indent="-342900">
              <a:buFont typeface="+mj-lt"/>
              <a:buAutoNum type="arabicPeriod"/>
            </a:pPr>
            <a:r>
              <a:rPr lang="en-US" b="1" i="1" dirty="0" smtClean="0"/>
              <a:t>Corporate Finance </a:t>
            </a:r>
            <a:r>
              <a:rPr lang="en-US" b="1" dirty="0" smtClean="0"/>
              <a:t>(2 </a:t>
            </a:r>
            <a:r>
              <a:rPr lang="en-US" b="1" dirty="0" err="1" smtClean="0"/>
              <a:t>cours</a:t>
            </a:r>
            <a:r>
              <a:rPr lang="en-US" b="1" dirty="0" smtClean="0"/>
              <a:t>);</a:t>
            </a:r>
          </a:p>
          <a:p>
            <a:pPr marL="754380" lvl="2" indent="-342900">
              <a:buFont typeface="+mj-lt"/>
              <a:buAutoNum type="arabicPeriod"/>
            </a:pPr>
            <a:r>
              <a:rPr lang="en-US" b="1" i="1" dirty="0" smtClean="0"/>
              <a:t>Economics </a:t>
            </a:r>
            <a:r>
              <a:rPr lang="en-US" b="1" dirty="0" smtClean="0"/>
              <a:t>(2 </a:t>
            </a:r>
            <a:r>
              <a:rPr lang="en-US" b="1" dirty="0" err="1" smtClean="0"/>
              <a:t>cours</a:t>
            </a:r>
            <a:r>
              <a:rPr lang="en-US" b="1" dirty="0" smtClean="0"/>
              <a:t>);</a:t>
            </a:r>
          </a:p>
          <a:p>
            <a:pPr marL="571500" lvl="1" indent="-342900">
              <a:buFont typeface="Wingdings" pitchFamily="2" charset="2"/>
              <a:buChar char="Ø"/>
            </a:pPr>
            <a:r>
              <a:rPr lang="en-US" dirty="0" err="1" smtClean="0"/>
              <a:t>Permet</a:t>
            </a:r>
            <a:r>
              <a:rPr lang="en-US" dirty="0" smtClean="0"/>
              <a:t> de se faire </a:t>
            </a:r>
            <a:r>
              <a:rPr lang="en-US" dirty="0" err="1" smtClean="0"/>
              <a:t>créditer</a:t>
            </a:r>
            <a:r>
              <a:rPr lang="en-US" dirty="0" smtClean="0"/>
              <a:t> le </a:t>
            </a:r>
            <a:r>
              <a:rPr lang="en-US" i="1" dirty="0" smtClean="0"/>
              <a:t>Validation by Educational Experience </a:t>
            </a:r>
            <a:r>
              <a:rPr lang="en-US" dirty="0" smtClean="0"/>
              <a:t>(VEE):</a:t>
            </a:r>
          </a:p>
          <a:p>
            <a:pPr marL="571500" lvl="1" indent="-342900">
              <a:buFont typeface="Wingdings" pitchFamily="2" charset="2"/>
              <a:buChar char="Ø"/>
            </a:pPr>
            <a:endParaRPr lang="en-US" b="1" dirty="0" smtClean="0"/>
          </a:p>
          <a:p>
            <a:pPr marL="342900" indent="-342900"/>
            <a:r>
              <a:rPr lang="fr-CA" dirty="0" smtClean="0"/>
              <a:t>Pour être </a:t>
            </a:r>
            <a:r>
              <a:rPr lang="fr-CA" i="1" dirty="0" err="1" smtClean="0"/>
              <a:t>Associate</a:t>
            </a:r>
            <a:r>
              <a:rPr lang="fr-CA" i="1" dirty="0" smtClean="0"/>
              <a:t> </a:t>
            </a:r>
            <a:r>
              <a:rPr lang="fr-CA" dirty="0" smtClean="0"/>
              <a:t>ou </a:t>
            </a:r>
            <a:r>
              <a:rPr lang="fr-CA" dirty="0" err="1" smtClean="0"/>
              <a:t>Fellow</a:t>
            </a:r>
            <a:r>
              <a:rPr lang="fr-CA" dirty="0" smtClean="0"/>
              <a:t>, </a:t>
            </a:r>
            <a:r>
              <a:rPr lang="fr-CA" u="sng" dirty="0" smtClean="0"/>
              <a:t>il faut avoir les crédits VEE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Et l’université dans tout ça?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pPr marL="342900" indent="-342900"/>
            <a:endParaRPr lang="fr-CA" dirty="0" smtClean="0"/>
          </a:p>
          <a:p>
            <a:pPr marL="342900" indent="-342900"/>
            <a:endParaRPr lang="fr-CA" dirty="0" smtClean="0"/>
          </a:p>
          <a:p>
            <a:pPr marL="342900" indent="-342900"/>
            <a:r>
              <a:rPr lang="fr-CA" dirty="0" smtClean="0"/>
              <a:t>Le titre d’actuaire par le système d’examens expliqués plus tôt fonctionne ainsi depuis des dizaines d’années…</a:t>
            </a:r>
          </a:p>
          <a:p>
            <a:pPr marL="342900" indent="-342900"/>
            <a:r>
              <a:rPr lang="fr-CA" dirty="0" smtClean="0"/>
              <a:t>Il peut être illogique de ne pas utiliser le système universitaire davantage</a:t>
            </a:r>
          </a:p>
          <a:p>
            <a:pPr marL="571500" lvl="1" indent="-342900"/>
            <a:r>
              <a:rPr lang="fr-CA" dirty="0" smtClean="0"/>
              <a:t>Les VEE étaient une partie de la solution…. mais, peut-être pas assez!</a:t>
            </a:r>
          </a:p>
          <a:p>
            <a:pPr marL="571500" lvl="1" indent="-342900">
              <a:buNone/>
            </a:pPr>
            <a:endParaRPr lang="fr-CA" dirty="0" smtClean="0"/>
          </a:p>
          <a:p>
            <a:pPr marL="571500" lvl="1" indent="-342900">
              <a:buNone/>
            </a:pPr>
            <a:endParaRPr lang="fr-CA" dirty="0" smtClean="0"/>
          </a:p>
          <a:p>
            <a:pPr marL="342900" indent="-342900"/>
            <a:r>
              <a:rPr lang="fr-CA" dirty="0" smtClean="0"/>
              <a:t>En 2012, l’Institut Canadien des Actuaires lance le Programme d’Agrément Universitaire (PAU)</a:t>
            </a:r>
          </a:p>
          <a:p>
            <a:pPr marL="571500" lvl="1" indent="-342900"/>
            <a:r>
              <a:rPr lang="fr-CA" u="sng" dirty="0" smtClean="0"/>
              <a:t>Objectif: </a:t>
            </a:r>
            <a:r>
              <a:rPr lang="fr-CA" dirty="0" smtClean="0"/>
              <a:t>Au lieu de passer par un système parallèle, le titre de FICA s’obtient par la réussite de certains cours universitaires.</a:t>
            </a:r>
          </a:p>
          <a:p>
            <a:pPr marL="571500" lvl="1" indent="-342900"/>
            <a:r>
              <a:rPr lang="fr-FR" dirty="0" smtClean="0"/>
              <a:t>Volonté d’accélérer le passage (</a:t>
            </a:r>
            <a:r>
              <a:rPr lang="fr-FR" dirty="0" err="1" smtClean="0"/>
              <a:t>travel</a:t>
            </a:r>
            <a:r>
              <a:rPr lang="fr-FR" dirty="0" smtClean="0"/>
              <a:t> time) vers le FICA </a:t>
            </a:r>
          </a:p>
          <a:p>
            <a:pPr marL="571500" lvl="1" indent="-342900"/>
            <a:r>
              <a:rPr lang="fr-FR" dirty="0" smtClean="0"/>
              <a:t>Volonté d’éviter les dédoublements (université et examens) tout en gardant un niveau très élevé de qualité;</a:t>
            </a:r>
          </a:p>
          <a:p>
            <a:pPr marL="571500" lvl="1" indent="-342900"/>
            <a:r>
              <a:rPr lang="fr-FR" dirty="0" smtClean="0"/>
              <a:t>S’applique pour les cours suivis à partir du trimestre d’automne 2012 (aucune rétroactivité).</a:t>
            </a:r>
          </a:p>
          <a:p>
            <a:pPr marL="571500" lvl="1" indent="-342900"/>
            <a:endParaRPr lang="fr-FR" dirty="0" smtClean="0"/>
          </a:p>
          <a:p>
            <a:pPr marL="571500" lvl="1" indent="-342900"/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457200"/>
            <a:ext cx="7128792" cy="595536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2012: une réforme de l’Institut Canadien des Actuaires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pPr marL="571500" lvl="1" indent="-342900"/>
            <a:endParaRPr lang="fr-FR" dirty="0" smtClean="0"/>
          </a:p>
          <a:p>
            <a:pPr marL="342900" indent="-342900"/>
            <a:r>
              <a:rPr lang="fr-FR" dirty="0" smtClean="0"/>
              <a:t>L’ICA accorde une exemption (crédits) pour certains examens professionnels préliminaires:</a:t>
            </a:r>
          </a:p>
          <a:p>
            <a:pPr marL="937260" lvl="3" indent="-342900">
              <a:buFont typeface="+mj-lt"/>
              <a:buAutoNum type="arabicPeriod"/>
            </a:pPr>
            <a:r>
              <a:rPr lang="fr-FR" b="1" strike="sngStrike" dirty="0" smtClean="0"/>
              <a:t>P (</a:t>
            </a:r>
            <a:r>
              <a:rPr lang="fr-FR" b="1" i="1" strike="sngStrike" dirty="0" err="1" smtClean="0"/>
              <a:t>Probability</a:t>
            </a:r>
            <a:r>
              <a:rPr lang="fr-FR" b="1" strike="sngStrike" dirty="0" smtClean="0"/>
              <a:t>);</a:t>
            </a:r>
          </a:p>
          <a:p>
            <a:pPr marL="937260" lvl="3" indent="-342900">
              <a:buFont typeface="+mj-lt"/>
              <a:buAutoNum type="arabicPeriod"/>
            </a:pPr>
            <a:r>
              <a:rPr lang="fr-FR" b="1" dirty="0" smtClean="0"/>
              <a:t>FM (</a:t>
            </a:r>
            <a:r>
              <a:rPr lang="fr-FR" b="1" i="1" dirty="0" smtClean="0"/>
              <a:t>Financial </a:t>
            </a:r>
            <a:r>
              <a:rPr lang="fr-FR" b="1" i="1" dirty="0" err="1" smtClean="0"/>
              <a:t>Mathematics</a:t>
            </a:r>
            <a:r>
              <a:rPr lang="fr-FR" b="1" dirty="0" smtClean="0"/>
              <a:t>);</a:t>
            </a:r>
          </a:p>
          <a:p>
            <a:pPr marL="937260" lvl="3" indent="-342900">
              <a:buFont typeface="+mj-lt"/>
              <a:buAutoNum type="arabicPeriod"/>
            </a:pPr>
            <a:r>
              <a:rPr lang="fr-FR" b="1" dirty="0" smtClean="0"/>
              <a:t>MLC (</a:t>
            </a:r>
            <a:r>
              <a:rPr lang="fr-FR" b="1" i="1" dirty="0" err="1" smtClean="0"/>
              <a:t>Models</a:t>
            </a:r>
            <a:r>
              <a:rPr lang="fr-FR" b="1" i="1" dirty="0" smtClean="0"/>
              <a:t> for Life </a:t>
            </a:r>
            <a:r>
              <a:rPr lang="fr-FR" b="1" i="1" dirty="0" err="1" smtClean="0"/>
              <a:t>Contingencies</a:t>
            </a:r>
            <a:r>
              <a:rPr lang="fr-FR" b="1" dirty="0" smtClean="0"/>
              <a:t>) ;</a:t>
            </a:r>
          </a:p>
          <a:p>
            <a:pPr marL="937260" lvl="3" indent="-342900">
              <a:buFont typeface="+mj-lt"/>
              <a:buAutoNum type="arabicPeriod"/>
            </a:pPr>
            <a:r>
              <a:rPr lang="fr-FR" b="1" dirty="0" smtClean="0"/>
              <a:t>MFE (</a:t>
            </a:r>
            <a:r>
              <a:rPr lang="fr-FR" b="1" i="1" dirty="0" err="1" smtClean="0"/>
              <a:t>Models</a:t>
            </a:r>
            <a:r>
              <a:rPr lang="fr-FR" b="1" i="1" dirty="0" smtClean="0"/>
              <a:t> for Financial </a:t>
            </a:r>
            <a:r>
              <a:rPr lang="fr-FR" b="1" i="1" dirty="0" err="1" smtClean="0"/>
              <a:t>Economics</a:t>
            </a:r>
            <a:r>
              <a:rPr lang="fr-FR" b="1" dirty="0" smtClean="0"/>
              <a:t>);</a:t>
            </a:r>
          </a:p>
          <a:p>
            <a:pPr marL="937260" lvl="3" indent="-342900">
              <a:buFont typeface="+mj-lt"/>
              <a:buAutoNum type="arabicPeriod"/>
            </a:pPr>
            <a:r>
              <a:rPr lang="fr-FR" b="1" dirty="0" smtClean="0"/>
              <a:t>C (</a:t>
            </a:r>
            <a:r>
              <a:rPr lang="fr-FR" b="1" i="1" dirty="0" smtClean="0"/>
              <a:t>Construction and Evaluation of </a:t>
            </a:r>
            <a:r>
              <a:rPr lang="fr-FR" b="1" i="1" dirty="0" err="1" smtClean="0"/>
              <a:t>Actuarial</a:t>
            </a:r>
            <a:r>
              <a:rPr lang="fr-FR" b="1" i="1" dirty="0" smtClean="0"/>
              <a:t> </a:t>
            </a:r>
            <a:r>
              <a:rPr lang="fr-FR" b="1" i="1" dirty="0" err="1" smtClean="0"/>
              <a:t>Models</a:t>
            </a:r>
            <a:r>
              <a:rPr lang="fr-FR" b="1" dirty="0" smtClean="0"/>
              <a:t>).</a:t>
            </a:r>
            <a:endParaRPr lang="fr-FR" dirty="0" smtClean="0"/>
          </a:p>
          <a:p>
            <a:pPr marL="342900" indent="-342900"/>
            <a:r>
              <a:rPr lang="fr-FR" dirty="0" smtClean="0"/>
              <a:t>Reconnaissance sur la base des cours dont le syllabus est calqué sur celui des examens professionnels;</a:t>
            </a:r>
          </a:p>
          <a:p>
            <a:pPr marL="342900" indent="-342900"/>
            <a:r>
              <a:rPr lang="fr-FR" dirty="0" smtClean="0"/>
              <a:t>Obtenir la note minimale requise dans chacun des cours associés à un examen;</a:t>
            </a:r>
          </a:p>
          <a:p>
            <a:pPr marL="571500" lvl="1" indent="-342900"/>
            <a:r>
              <a:rPr lang="fr-FR" dirty="0" smtClean="0"/>
              <a:t>Entre 2 et 4 cours universitaires requis pour obtenir l’équivalence d’un examen;</a:t>
            </a:r>
          </a:p>
          <a:p>
            <a:pPr marL="342900" indent="-342900"/>
            <a:endParaRPr lang="fr-CA" dirty="0" smtClean="0"/>
          </a:p>
          <a:p>
            <a:pPr marL="342900" indent="-342900"/>
            <a:r>
              <a:rPr lang="fr-CA" b="1" dirty="0" smtClean="0"/>
              <a:t>Note importante:</a:t>
            </a:r>
          </a:p>
          <a:p>
            <a:pPr marL="571500" lvl="1" indent="-342900">
              <a:buNone/>
            </a:pPr>
            <a:r>
              <a:rPr lang="fr-CA" dirty="0" smtClean="0"/>
              <a:t>	Malgré le PAU, l’obtention du titre de FICA est toujours possible pas le chemin traditionnel des examens de la SOA et de la CAS</a:t>
            </a:r>
            <a:endParaRPr lang="fr-FR" dirty="0" smtClean="0"/>
          </a:p>
          <a:p>
            <a:pPr marL="571500" lvl="1" indent="-342900"/>
            <a:endParaRPr lang="fr-FR" dirty="0" smtClean="0"/>
          </a:p>
          <a:p>
            <a:pPr marL="571500" lvl="1" indent="-342900"/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Le PAU de l’ICA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pPr marL="571500" lvl="1" indent="-342900">
              <a:buNone/>
            </a:pPr>
            <a:endParaRPr lang="fr-FR" dirty="0" smtClean="0"/>
          </a:p>
          <a:p>
            <a:pPr marL="342900" indent="-342900"/>
            <a:r>
              <a:rPr lang="fr-CA" dirty="0" smtClean="0"/>
              <a:t>L’UQAM:</a:t>
            </a:r>
          </a:p>
          <a:p>
            <a:pPr marL="571500" lvl="1" indent="-342900"/>
            <a:r>
              <a:rPr lang="fr-CA" dirty="0" smtClean="0"/>
              <a:t>offre des cours qui couvre le contenu des examens préliminaires</a:t>
            </a:r>
          </a:p>
          <a:p>
            <a:pPr marL="571500" lvl="1" indent="-342900"/>
            <a:r>
              <a:rPr lang="fr-CA" dirty="0" smtClean="0"/>
              <a:t>offre les cours de type VEE</a:t>
            </a:r>
          </a:p>
          <a:p>
            <a:pPr marL="571500" lvl="1" indent="-342900"/>
            <a:r>
              <a:rPr lang="fr-CA" dirty="0" smtClean="0"/>
              <a:t>participe au PAU de l’ICA, et certains cours peuvent donc être validés par l’ICA.</a:t>
            </a:r>
          </a:p>
          <a:p>
            <a:pPr marL="342900" indent="-342900"/>
            <a:endParaRPr lang="fr-CA" dirty="0" smtClean="0"/>
          </a:p>
          <a:p>
            <a:pPr marL="342900" indent="-342900"/>
            <a:r>
              <a:rPr lang="fr-CA" b="1" dirty="0" smtClean="0"/>
              <a:t>Par contre, un baccalauréat en actuariat est davantage qu’une formation pour apprendre le contenu des examens préliminaires…</a:t>
            </a:r>
          </a:p>
          <a:p>
            <a:pPr marL="342900" indent="-342900"/>
            <a:endParaRPr lang="fr-CA" dirty="0" smtClean="0"/>
          </a:p>
          <a:p>
            <a:pPr marL="342900" indent="-342900"/>
            <a:endParaRPr lang="fr-FR" dirty="0" smtClean="0"/>
          </a:p>
          <a:p>
            <a:pPr marL="571500" lvl="1" indent="-342900"/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Et le programme d’actuariat de l’UQAM?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457200"/>
            <a:ext cx="6192688" cy="595536"/>
          </a:xfrm>
        </p:spPr>
        <p:txBody>
          <a:bodyPr anchor="t">
            <a:normAutofit/>
          </a:bodyPr>
          <a:lstStyle/>
          <a:p>
            <a:r>
              <a:rPr lang="fr-CA" sz="2000" dirty="0" smtClean="0"/>
              <a:t>Statistiques du baccalauréat en actuariat de l’UQAM</a:t>
            </a:r>
            <a:endParaRPr lang="en-CA" sz="20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7787208" cy="432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1427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endParaRPr lang="fr-CA" sz="2000" dirty="0" smtClean="0"/>
          </a:p>
          <a:p>
            <a:endParaRPr lang="fr-CA" sz="2000" dirty="0" smtClean="0"/>
          </a:p>
          <a:p>
            <a:r>
              <a:rPr lang="fr-CA" sz="2000" dirty="0" smtClean="0"/>
              <a:t>1997: Création du baccalauréat en actuariat </a:t>
            </a:r>
          </a:p>
          <a:p>
            <a:r>
              <a:rPr lang="fr-CA" sz="1200" dirty="0" smtClean="0"/>
              <a:t>1999: Modification mineures au baccalauréat en actuariat</a:t>
            </a:r>
          </a:p>
          <a:p>
            <a:r>
              <a:rPr lang="fr-CA" sz="2000" dirty="0" smtClean="0"/>
              <a:t>2002: Modifications majeures </a:t>
            </a:r>
            <a:r>
              <a:rPr lang="fr-CA" sz="2000" dirty="0"/>
              <a:t>au baccalauréat en actuariat</a:t>
            </a:r>
            <a:endParaRPr lang="fr-CA" sz="2000" dirty="0" smtClean="0"/>
          </a:p>
          <a:p>
            <a:r>
              <a:rPr lang="fr-CA" sz="1200" dirty="0" smtClean="0"/>
              <a:t>2005: Modifications </a:t>
            </a:r>
            <a:r>
              <a:rPr lang="fr-CA" sz="1200" dirty="0"/>
              <a:t>mineures au baccalauréat en actuariat</a:t>
            </a:r>
            <a:endParaRPr lang="fr-CA" sz="1200" dirty="0" smtClean="0"/>
          </a:p>
          <a:p>
            <a:r>
              <a:rPr lang="fr-CA" sz="2000" dirty="0" smtClean="0"/>
              <a:t>2005: Modifications majeures </a:t>
            </a:r>
            <a:r>
              <a:rPr lang="fr-CA" sz="2000" dirty="0"/>
              <a:t>au baccalauréat en actuariat</a:t>
            </a:r>
            <a:endParaRPr lang="fr-CA" sz="2000" dirty="0" smtClean="0"/>
          </a:p>
          <a:p>
            <a:r>
              <a:rPr lang="fr-CA" sz="1200" dirty="0" smtClean="0"/>
              <a:t>2009: Modifications mineures </a:t>
            </a:r>
            <a:r>
              <a:rPr lang="fr-CA" sz="1200" dirty="0"/>
              <a:t>au baccalauréat en actuariat</a:t>
            </a:r>
            <a:endParaRPr lang="fr-CA" sz="1200" dirty="0" smtClean="0"/>
          </a:p>
          <a:p>
            <a:r>
              <a:rPr lang="fr-CA" sz="1200" dirty="0" smtClean="0"/>
              <a:t>2010: Modifications mineures </a:t>
            </a:r>
            <a:r>
              <a:rPr lang="fr-CA" sz="1200" dirty="0"/>
              <a:t>au baccalauréat en actuariat</a:t>
            </a:r>
            <a:endParaRPr lang="fr-CA" sz="1200" dirty="0" smtClean="0"/>
          </a:p>
          <a:p>
            <a:r>
              <a:rPr lang="fr-CA" sz="1200" dirty="0" smtClean="0"/>
              <a:t>2012</a:t>
            </a:r>
            <a:r>
              <a:rPr lang="fr-CA" sz="1200" dirty="0"/>
              <a:t>: Modifications mineures au baccalauréat en actuariat</a:t>
            </a:r>
          </a:p>
          <a:p>
            <a:r>
              <a:rPr lang="fr-CA" sz="2000" b="1" dirty="0" smtClean="0"/>
              <a:t>2015: Modifications majeures </a:t>
            </a:r>
            <a:r>
              <a:rPr lang="fr-CA" sz="2000" b="1" dirty="0"/>
              <a:t>au baccalauréat en </a:t>
            </a:r>
            <a:r>
              <a:rPr lang="fr-CA" sz="2000" b="1" dirty="0" smtClean="0"/>
              <a:t>actuariat</a:t>
            </a:r>
          </a:p>
          <a:p>
            <a:pPr lvl="1"/>
            <a:r>
              <a:rPr lang="fr-CA" sz="1600" b="1" dirty="0" smtClean="0"/>
              <a:t>Implantation des changements: septembre 2016</a:t>
            </a:r>
          </a:p>
          <a:p>
            <a:pPr lvl="1">
              <a:buNone/>
            </a:pPr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912768" cy="595536"/>
          </a:xfrm>
        </p:spPr>
        <p:txBody>
          <a:bodyPr anchor="t">
            <a:normAutofit/>
          </a:bodyPr>
          <a:lstStyle/>
          <a:p>
            <a:pPr algn="ctr"/>
            <a:r>
              <a:rPr lang="fr-CA" sz="2400" dirty="0" smtClean="0"/>
              <a:t>Historique du baccalauréat en actuariat de l’UQAM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sz="2000" dirty="0" smtClean="0"/>
              <a:t>Changement de contenu des examens préliminaires</a:t>
            </a:r>
          </a:p>
          <a:p>
            <a:pPr lvl="2"/>
            <a:r>
              <a:rPr lang="fr-CA" sz="1600" dirty="0" smtClean="0"/>
              <a:t>Il faut mettre à jour constamment le contenu des cours pour les lier avec les examens professionnels </a:t>
            </a:r>
          </a:p>
          <a:p>
            <a:pPr lvl="2">
              <a:buNone/>
            </a:pPr>
            <a:endParaRPr lang="fr-CA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r-CA" sz="2000" dirty="0" smtClean="0"/>
              <a:t>Lancement du programme d’agrément universitaire (PAU) de l’ICA</a:t>
            </a:r>
          </a:p>
          <a:p>
            <a:pPr lvl="2"/>
            <a:r>
              <a:rPr lang="fr-CA" sz="1600" dirty="0" smtClean="0"/>
              <a:t>Une association plus harmonieuse de chacun des cours avec les examens professionnels est souhaitable</a:t>
            </a:r>
          </a:p>
          <a:p>
            <a:pPr lvl="2"/>
            <a:endParaRPr lang="fr-CA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r-CA" sz="2000" dirty="0" smtClean="0"/>
              <a:t>Évolution du domaine </a:t>
            </a:r>
          </a:p>
          <a:p>
            <a:pPr lvl="2"/>
            <a:r>
              <a:rPr lang="fr-CA" sz="1600" dirty="0" smtClean="0"/>
              <a:t>Une utilisation de plus en plus importante de l’informatique</a:t>
            </a:r>
          </a:p>
          <a:p>
            <a:pPr lvl="2"/>
            <a:r>
              <a:rPr lang="fr-CA" sz="1600" dirty="0" smtClean="0"/>
              <a:t>Cours davantage axés sur la communication, par exemple.</a:t>
            </a:r>
          </a:p>
          <a:p>
            <a:pPr lvl="2"/>
            <a:r>
              <a:rPr lang="fr-CA" sz="1600" dirty="0" smtClean="0"/>
              <a:t>Amélioration de la formation en probabilités, en statistique et en mathématiques financières.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912768" cy="595536"/>
          </a:xfrm>
        </p:spPr>
        <p:txBody>
          <a:bodyPr anchor="t">
            <a:normAutofit/>
          </a:bodyPr>
          <a:lstStyle/>
          <a:p>
            <a:pPr algn="ctr"/>
            <a:r>
              <a:rPr lang="fr-CA" sz="2400" dirty="0" smtClean="0"/>
              <a:t>Contexte depuis la dernière modification de 2005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endParaRPr lang="fr-CA" sz="2000" dirty="0" smtClean="0"/>
          </a:p>
          <a:p>
            <a:r>
              <a:rPr lang="fr-FR" sz="2000" dirty="0" smtClean="0"/>
              <a:t>Les actuaires sont des professionnels de: </a:t>
            </a:r>
          </a:p>
          <a:p>
            <a:pPr lvl="1"/>
            <a:r>
              <a:rPr lang="fr-FR" sz="1600" dirty="0" smtClean="0"/>
              <a:t>l'élaboration et de l'évaluation des risques, en assurance et en finance; </a:t>
            </a:r>
          </a:p>
          <a:p>
            <a:pPr lvl="1"/>
            <a:r>
              <a:rPr lang="fr-FR" sz="1600" dirty="0" smtClean="0"/>
              <a:t>l’analyse des risques des entreprises dans un contexte d'incertitude.</a:t>
            </a:r>
          </a:p>
          <a:p>
            <a:endParaRPr lang="fr-CA" sz="2000" dirty="0" smtClean="0"/>
          </a:p>
          <a:p>
            <a:r>
              <a:rPr lang="fr-CA" sz="2000" dirty="0" smtClean="0"/>
              <a:t>Les domaines traditionnels: </a:t>
            </a:r>
          </a:p>
          <a:p>
            <a:pPr lvl="1"/>
            <a:r>
              <a:rPr lang="fr-CA" sz="1600" dirty="0" smtClean="0"/>
              <a:t>assurance dommages (aussi appelée assurance IARD), </a:t>
            </a:r>
          </a:p>
          <a:p>
            <a:pPr lvl="1"/>
            <a:r>
              <a:rPr lang="fr-CA" sz="1600" dirty="0" smtClean="0"/>
              <a:t>assurance vie, </a:t>
            </a:r>
          </a:p>
          <a:p>
            <a:pPr lvl="1"/>
            <a:r>
              <a:rPr lang="fr-CA" sz="1600" dirty="0" smtClean="0"/>
              <a:t>régime de retraite,</a:t>
            </a:r>
          </a:p>
          <a:p>
            <a:pPr lvl="1"/>
            <a:r>
              <a:rPr lang="fr-CA" sz="1600" dirty="0" smtClean="0"/>
              <a:t>assurance collective,</a:t>
            </a:r>
          </a:p>
          <a:p>
            <a:pPr lvl="1"/>
            <a:r>
              <a:rPr lang="fr-CA" sz="1600" dirty="0" smtClean="0"/>
              <a:t>analyse des risques financiers.</a:t>
            </a:r>
          </a:p>
          <a:p>
            <a:pPr>
              <a:buNone/>
            </a:pPr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Qu’est-ce que l’actuariat?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pPr marL="868680" lvl="2" indent="-457200">
              <a:buFont typeface="+mj-lt"/>
              <a:buAutoNum type="arabicPeriod"/>
            </a:pPr>
            <a:endParaRPr lang="fr-CA" sz="16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fr-CA" sz="2000" dirty="0" smtClean="0"/>
              <a:t>Évolution du corps professoral en actuariat de l’UQAM</a:t>
            </a:r>
          </a:p>
          <a:p>
            <a:pPr marL="685800" lvl="1" indent="-457200"/>
            <a:r>
              <a:rPr lang="fr-CA" sz="1600" dirty="0" smtClean="0"/>
              <a:t>4 professeurs en actuariat en 2004,</a:t>
            </a:r>
          </a:p>
          <a:p>
            <a:pPr marL="685800" lvl="1" indent="-457200"/>
            <a:r>
              <a:rPr lang="fr-CA" sz="1600" dirty="0" smtClean="0"/>
              <a:t>12 professeurs en actuariat en 2016 (juin)</a:t>
            </a:r>
          </a:p>
          <a:p>
            <a:pPr marL="685800" lvl="1" indent="-457200"/>
            <a:endParaRPr lang="fr-CA" sz="16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fr-FR" sz="2000" dirty="0" smtClean="0"/>
              <a:t>En 2012, développement de la concentration en mathématiques actuarielles et financières de la maîtrise en mathématiques</a:t>
            </a:r>
          </a:p>
          <a:p>
            <a:pPr marL="685800" lvl="1" indent="-457200"/>
            <a:r>
              <a:rPr lang="fr-CA" sz="1600" dirty="0" smtClean="0"/>
              <a:t>Entre 5% et 10% des diplômés s’y dirigeront</a:t>
            </a:r>
          </a:p>
          <a:p>
            <a:pPr marL="685800" lvl="1" indent="-457200"/>
            <a:r>
              <a:rPr lang="fr-CA" sz="1600" dirty="0" smtClean="0"/>
              <a:t>Spécialités en:</a:t>
            </a:r>
          </a:p>
          <a:p>
            <a:pPr marL="868680" lvl="2" indent="-457200"/>
            <a:r>
              <a:rPr lang="fr-CA" sz="1600" dirty="0" smtClean="0"/>
              <a:t>Statistique de l’assurance,</a:t>
            </a:r>
          </a:p>
          <a:p>
            <a:pPr marL="868680" lvl="2" indent="-457200"/>
            <a:r>
              <a:rPr lang="fr-CA" sz="1600" dirty="0" smtClean="0"/>
              <a:t>Analyse des risques financiers.</a:t>
            </a:r>
          </a:p>
          <a:p>
            <a:pPr marL="868680" lvl="2" indent="-457200"/>
            <a:endParaRPr lang="fr-FR" sz="16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fr-FR" sz="2000" dirty="0" smtClean="0"/>
              <a:t>Nouveau groupe de recherche à l’UQAM: </a:t>
            </a:r>
            <a:r>
              <a:rPr lang="fr-FR" sz="2000" i="1" dirty="0" smtClean="0"/>
              <a:t>Quantact</a:t>
            </a:r>
            <a:r>
              <a:rPr lang="fr-FR" sz="2000" dirty="0" smtClean="0"/>
              <a:t>, spécialisé en mathématiques actuarielles et financières</a:t>
            </a:r>
          </a:p>
          <a:p>
            <a:pPr marL="685800" lvl="1" indent="-457200"/>
            <a:r>
              <a:rPr lang="fr-FR" sz="1600" dirty="0" smtClean="0"/>
              <a:t>En 2014, Quantact devenait officiellement l'un des douze laboratoires du Centre de Recherches Mathématiques (CRM).</a:t>
            </a:r>
          </a:p>
          <a:p>
            <a:pPr marL="685800" lvl="1" indent="-457200"/>
            <a:r>
              <a:rPr lang="fr-CA" sz="1600" dirty="0" smtClean="0"/>
              <a:t>Quantact est le regroupement officiel de tous les chercheurs en actuariat du Québec.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912768" cy="595536"/>
          </a:xfrm>
        </p:spPr>
        <p:txBody>
          <a:bodyPr anchor="t">
            <a:normAutofit/>
          </a:bodyPr>
          <a:lstStyle/>
          <a:p>
            <a:pPr algn="ctr"/>
            <a:r>
              <a:rPr lang="fr-CA" sz="2400" dirty="0" smtClean="0"/>
              <a:t>Contexte depuis la dernière modification de 2005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355160" cy="5714999"/>
          </a:xfrm>
        </p:spPr>
        <p:txBody>
          <a:bodyPr>
            <a:normAutofit/>
          </a:bodyPr>
          <a:lstStyle/>
          <a:p>
            <a:r>
              <a:rPr lang="fr-CA" sz="2000" dirty="0" smtClean="0"/>
              <a:t>Un baccalauréat de 90 crédits</a:t>
            </a:r>
          </a:p>
          <a:p>
            <a:pPr lvl="1"/>
            <a:r>
              <a:rPr lang="fr-CA" sz="1600" dirty="0" smtClean="0"/>
              <a:t>3 ans à temps plein</a:t>
            </a:r>
          </a:p>
          <a:p>
            <a:pPr lvl="1"/>
            <a:r>
              <a:rPr lang="fr-CA" sz="1600" dirty="0" smtClean="0"/>
              <a:t>Étant donné la taille du programme, les cours obligatoires sont offert aux sessions d’automne et d’hiver</a:t>
            </a:r>
            <a:endParaRPr lang="fr-FR" sz="1600" dirty="0" smtClean="0"/>
          </a:p>
          <a:p>
            <a:endParaRPr lang="fr-FR" sz="2000" dirty="0" smtClean="0"/>
          </a:p>
          <a:p>
            <a:r>
              <a:rPr lang="fr-FR" sz="2000" dirty="0" smtClean="0"/>
              <a:t>Le programme offre deux profils:</a:t>
            </a:r>
          </a:p>
          <a:p>
            <a:pPr lvl="1"/>
            <a:r>
              <a:rPr lang="fr-CA" sz="1600" dirty="0" smtClean="0"/>
              <a:t>Profil régulier</a:t>
            </a:r>
          </a:p>
          <a:p>
            <a:pPr lvl="1"/>
            <a:r>
              <a:rPr lang="fr-CA" sz="1600" dirty="0" smtClean="0"/>
              <a:t>Profil </a:t>
            </a:r>
            <a:r>
              <a:rPr lang="fr-CA" sz="1600" dirty="0" err="1" smtClean="0"/>
              <a:t>Honor</a:t>
            </a:r>
            <a:r>
              <a:rPr lang="fr-CA" sz="1600" dirty="0" smtClean="0"/>
              <a:t>, pour les meilleurs étudiants</a:t>
            </a:r>
          </a:p>
          <a:p>
            <a:pPr lvl="1"/>
            <a:endParaRPr lang="fr-CA" sz="16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457200"/>
            <a:ext cx="5644480" cy="883568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Programme de baccalauréat en actuariat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0498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427168" cy="5714999"/>
          </a:xfrm>
        </p:spPr>
        <p:txBody>
          <a:bodyPr>
            <a:normAutofit fontScale="92500" lnSpcReduction="10000"/>
          </a:bodyPr>
          <a:lstStyle/>
          <a:p>
            <a:endParaRPr lang="fr-FR" sz="2000" dirty="0" smtClean="0"/>
          </a:p>
          <a:p>
            <a:pPr marL="457200" indent="-457200">
              <a:buFont typeface="+mj-lt"/>
              <a:buAutoNum type="arabicPeriod"/>
            </a:pPr>
            <a:endParaRPr lang="fr-F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Profil régulier</a:t>
            </a:r>
          </a:p>
          <a:p>
            <a:pPr lvl="1"/>
            <a:r>
              <a:rPr lang="fr-FR" sz="1600" dirty="0" smtClean="0"/>
              <a:t>24 cours </a:t>
            </a:r>
            <a:r>
              <a:rPr lang="fr-FR" sz="1600" dirty="0" smtClean="0">
                <a:solidFill>
                  <a:srgbClr val="FF0000"/>
                </a:solidFill>
              </a:rPr>
              <a:t>obligatoires</a:t>
            </a:r>
            <a:r>
              <a:rPr lang="fr-FR" sz="1600" dirty="0" smtClean="0"/>
              <a:t> avec:</a:t>
            </a:r>
          </a:p>
          <a:p>
            <a:pPr lvl="3"/>
            <a:r>
              <a:rPr lang="fr-FR" sz="1600" dirty="0" smtClean="0"/>
              <a:t>13 cours d'actuariat;</a:t>
            </a:r>
          </a:p>
          <a:p>
            <a:pPr lvl="3"/>
            <a:r>
              <a:rPr lang="fr-FR" sz="1600" dirty="0" smtClean="0"/>
              <a:t>7 cours de mathématiques ou de statistique;</a:t>
            </a:r>
          </a:p>
          <a:p>
            <a:pPr lvl="3"/>
            <a:r>
              <a:rPr lang="fr-FR" sz="1600" dirty="0" smtClean="0"/>
              <a:t>2 cours d'économie; </a:t>
            </a:r>
          </a:p>
          <a:p>
            <a:pPr lvl="3"/>
            <a:r>
              <a:rPr lang="fr-FR" sz="1600" dirty="0" smtClean="0"/>
              <a:t>2 cours de finance; </a:t>
            </a:r>
          </a:p>
          <a:p>
            <a:pPr lvl="1"/>
            <a:r>
              <a:rPr lang="fr-FR" sz="1600" dirty="0" smtClean="0"/>
              <a:t>5 cours en </a:t>
            </a:r>
            <a:r>
              <a:rPr lang="fr-FR" sz="1600" dirty="0" smtClean="0">
                <a:solidFill>
                  <a:srgbClr val="0070C0"/>
                </a:solidFill>
              </a:rPr>
              <a:t>option</a:t>
            </a:r>
            <a:r>
              <a:rPr lang="fr-FR" sz="1600" dirty="0" smtClean="0"/>
              <a:t>;</a:t>
            </a:r>
          </a:p>
          <a:p>
            <a:pPr lvl="1"/>
            <a:r>
              <a:rPr lang="fr-FR" sz="1600" dirty="0" smtClean="0"/>
              <a:t>1 cours de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communication</a:t>
            </a:r>
            <a:r>
              <a:rPr lang="fr-FR" sz="1600" dirty="0" smtClean="0"/>
              <a:t>.</a:t>
            </a:r>
          </a:p>
          <a:p>
            <a:endParaRPr lang="fr-CA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fr-CA" sz="2000" b="1" dirty="0" smtClean="0"/>
              <a:t>Profil </a:t>
            </a:r>
            <a:r>
              <a:rPr lang="fr-CA" sz="2000" b="1" dirty="0" err="1" smtClean="0"/>
              <a:t>Honor</a:t>
            </a:r>
            <a:endParaRPr lang="fr-CA" sz="2000" b="1" dirty="0" smtClean="0"/>
          </a:p>
          <a:p>
            <a:pPr lvl="1"/>
            <a:r>
              <a:rPr lang="fr-FR" sz="1600" dirty="0" smtClean="0"/>
              <a:t>24 cours </a:t>
            </a:r>
            <a:r>
              <a:rPr lang="fr-FR" sz="1600" dirty="0" smtClean="0">
                <a:solidFill>
                  <a:srgbClr val="FF0000"/>
                </a:solidFill>
              </a:rPr>
              <a:t>obligatoires </a:t>
            </a:r>
            <a:r>
              <a:rPr lang="fr-FR" sz="1600" dirty="0" smtClean="0"/>
              <a:t>avec:</a:t>
            </a:r>
          </a:p>
          <a:p>
            <a:pPr lvl="3"/>
            <a:r>
              <a:rPr lang="fr-FR" sz="1600" dirty="0" smtClean="0"/>
              <a:t>13 cours d'actuariat;</a:t>
            </a:r>
          </a:p>
          <a:p>
            <a:pPr lvl="3"/>
            <a:r>
              <a:rPr lang="fr-FR" sz="1600" dirty="0" smtClean="0"/>
              <a:t>7 cours de mathématiques ou de statistique;</a:t>
            </a:r>
          </a:p>
          <a:p>
            <a:pPr lvl="3"/>
            <a:r>
              <a:rPr lang="fr-FR" sz="1600" dirty="0" smtClean="0"/>
              <a:t>2 cours d'économie; </a:t>
            </a:r>
          </a:p>
          <a:p>
            <a:pPr lvl="3"/>
            <a:r>
              <a:rPr lang="fr-FR" sz="1600" dirty="0" smtClean="0"/>
              <a:t>2 cours de finance; </a:t>
            </a:r>
          </a:p>
          <a:p>
            <a:pPr lvl="1"/>
            <a:r>
              <a:rPr lang="fr-FR" sz="1600" dirty="0" smtClean="0"/>
              <a:t>6 cours en </a:t>
            </a:r>
            <a:r>
              <a:rPr lang="fr-FR" sz="1600" dirty="0" smtClean="0">
                <a:solidFill>
                  <a:srgbClr val="0070C0"/>
                </a:solidFill>
              </a:rPr>
              <a:t>option</a:t>
            </a:r>
            <a:r>
              <a:rPr lang="fr-FR" sz="1600" dirty="0" smtClean="0"/>
              <a:t>;</a:t>
            </a:r>
          </a:p>
          <a:p>
            <a:pPr lvl="4"/>
            <a:r>
              <a:rPr lang="fr-FR" sz="1600" dirty="0" smtClean="0"/>
              <a:t>4 cours d’option du profil régulier;	</a:t>
            </a:r>
          </a:p>
          <a:p>
            <a:pPr lvl="4"/>
            <a:r>
              <a:rPr lang="fr-CA" sz="1600" dirty="0" smtClean="0">
                <a:solidFill>
                  <a:schemeClr val="tx1"/>
                </a:solidFill>
              </a:rPr>
              <a:t>2 cours de cycles supérieurs d’une </a:t>
            </a:r>
            <a:r>
              <a:rPr lang="fr-CA" sz="1600" dirty="0" smtClean="0">
                <a:solidFill>
                  <a:schemeClr val="accent1">
                    <a:lumMod val="75000"/>
                  </a:schemeClr>
                </a:solidFill>
              </a:rPr>
              <a:t>liste de cours </a:t>
            </a:r>
            <a:r>
              <a:rPr lang="fr-CA" sz="1600" dirty="0" err="1" smtClean="0">
                <a:solidFill>
                  <a:schemeClr val="accent1">
                    <a:lumMod val="75000"/>
                  </a:schemeClr>
                </a:solidFill>
              </a:rPr>
              <a:t>Honor</a:t>
            </a:r>
            <a:r>
              <a:rPr lang="fr-CA" sz="1600" dirty="0" smtClean="0">
                <a:solidFill>
                  <a:schemeClr val="tx1"/>
                </a:solidFill>
              </a:rPr>
              <a:t>.</a:t>
            </a:r>
            <a:endParaRPr lang="fr-FR" sz="1600" dirty="0" smtClean="0">
              <a:solidFill>
                <a:schemeClr val="tx1"/>
              </a:solidFill>
            </a:endParaRPr>
          </a:p>
          <a:p>
            <a:endParaRPr lang="fr-FR" sz="2000" dirty="0" smtClean="0"/>
          </a:p>
          <a:p>
            <a:pPr lvl="1">
              <a:buNone/>
            </a:pPr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457200"/>
            <a:ext cx="5068416" cy="883568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Différents profils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0498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355160" cy="5714999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fr-CA" sz="1600" dirty="0" smtClean="0"/>
          </a:p>
          <a:p>
            <a:r>
              <a:rPr lang="fr-FR" sz="2000" dirty="0" smtClean="0"/>
              <a:t>Les cours obligatoires du programme ont été déterminés afin de couvrir le contenu des examens préliminaires de la SOA, CAS et du PAU de l’ICA</a:t>
            </a:r>
            <a:r>
              <a:rPr lang="fr-FR" sz="1600" dirty="0" smtClean="0"/>
              <a:t> </a:t>
            </a:r>
          </a:p>
          <a:p>
            <a:pPr lvl="1"/>
            <a:r>
              <a:rPr lang="fr-FR" sz="1600" dirty="0" smtClean="0"/>
              <a:t>En plus des cours préalables nécessaires.</a:t>
            </a:r>
          </a:p>
          <a:p>
            <a:pPr lvl="1">
              <a:buNone/>
            </a:pPr>
            <a:r>
              <a:rPr lang="fr-FR" sz="1600" dirty="0" smtClean="0"/>
              <a:t> </a:t>
            </a:r>
          </a:p>
          <a:p>
            <a:r>
              <a:rPr lang="fr-CA" dirty="0" smtClean="0"/>
              <a:t>Les cours en option du programme permettent d’introduire l’étudiant aux 5 branches traditionnelles de l’actuariat:</a:t>
            </a:r>
          </a:p>
          <a:p>
            <a:pPr lvl="1"/>
            <a:r>
              <a:rPr lang="fr-CA" sz="1600" dirty="0" smtClean="0"/>
              <a:t>assurance dommages (aussi appelée assurance IARD), </a:t>
            </a:r>
          </a:p>
          <a:p>
            <a:pPr lvl="1"/>
            <a:r>
              <a:rPr lang="fr-CA" sz="1600" dirty="0" smtClean="0"/>
              <a:t>assurance vie, </a:t>
            </a:r>
          </a:p>
          <a:p>
            <a:pPr lvl="1"/>
            <a:r>
              <a:rPr lang="fr-CA" sz="1600" dirty="0" smtClean="0"/>
              <a:t>régime de retraite,</a:t>
            </a:r>
          </a:p>
          <a:p>
            <a:pPr lvl="1"/>
            <a:r>
              <a:rPr lang="fr-CA" sz="1600" dirty="0" smtClean="0"/>
              <a:t>assurance collective,</a:t>
            </a:r>
          </a:p>
          <a:p>
            <a:pPr lvl="1"/>
            <a:r>
              <a:rPr lang="fr-CA" sz="1600" dirty="0" smtClean="0"/>
              <a:t>analyse des risques financiers.</a:t>
            </a:r>
          </a:p>
          <a:p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57200"/>
            <a:ext cx="5860504" cy="883568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Cours obligatoires et cours en option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0498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859216" cy="614015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ACT1050 Introduction à l'actuariat 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ACT1200 Mathématiques financières 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ACT2035 Actuariat et informatique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ACT2050 Introduction à l'actuariat II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ACT2100 Compléments de probabilité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ACT3035 Laboratoire d'actuariat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ACT3300 Mathématiques de l'assurance de personne 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ACT3400 Distribution de sinistres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ACT4300 Mathématiques de l'assurance de personne II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ACT4310 Mathématiques de la finance actuarielle 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ACT4400 Modèles de survie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ACT5310 Mathématiques de la finance actuarielle II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dirty="0" smtClean="0"/>
              <a:t>ACT5400 Crédibilité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ECO1012 Microéconomie 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ECO1022 Macroéconomie 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FIN4010 Finance corporative pour actuaire 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FIN4020 Finance corporative pour actuaire II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0B0F0"/>
                </a:solidFill>
              </a:rPr>
              <a:t>MAT1115 Calcul 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0B0F0"/>
                </a:solidFill>
              </a:rPr>
              <a:t>MAT1190 Compléments de mathématiques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0B0F0"/>
                </a:solidFill>
              </a:rPr>
              <a:t>MAT1700 Probabilités 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rgbClr val="00B0F0"/>
                </a:solidFill>
              </a:rPr>
              <a:t>MAT2720 Processus stochastiques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STT1000 Statistique I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STT5100 Modèles linéaires appliqués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STT6100 Séries chronologiques appliquées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7984" y="457200"/>
            <a:ext cx="3268216" cy="5715000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Cours obligatoires du programme proposé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0498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8075240" cy="61401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sz="2000" b="1" dirty="0" smtClean="0"/>
              <a:t>Examen P</a:t>
            </a:r>
          </a:p>
          <a:p>
            <a:pPr lvl="1"/>
            <a:r>
              <a:rPr lang="fr-FR" sz="1600" dirty="0" smtClean="0"/>
              <a:t>MAT1700 Probabilité I</a:t>
            </a:r>
          </a:p>
          <a:p>
            <a:pPr lvl="1"/>
            <a:r>
              <a:rPr lang="fr-FR" sz="1600" dirty="0" smtClean="0"/>
              <a:t>ACT2100 Compléments de probabilités</a:t>
            </a:r>
            <a:endParaRPr lang="fr-CA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fr-CA" sz="2000" b="1" dirty="0" smtClean="0"/>
              <a:t>Examen FM*</a:t>
            </a:r>
          </a:p>
          <a:p>
            <a:pPr lvl="1"/>
            <a:r>
              <a:rPr lang="fr-FR" sz="1600" dirty="0" smtClean="0"/>
              <a:t>ACT1200 Mathématiques financières I</a:t>
            </a:r>
          </a:p>
          <a:p>
            <a:pPr lvl="1"/>
            <a:r>
              <a:rPr lang="fr-FR" sz="1600" dirty="0" smtClean="0"/>
              <a:t>ACT4310 Mathématiques de la finance actuarielle I</a:t>
            </a:r>
          </a:p>
          <a:p>
            <a:pPr marL="457200" indent="-457200">
              <a:buFont typeface="+mj-lt"/>
              <a:buAutoNum type="arabicPeriod"/>
            </a:pPr>
            <a:r>
              <a:rPr lang="fr-CA" b="1" dirty="0" smtClean="0"/>
              <a:t>Examen MLC*</a:t>
            </a:r>
          </a:p>
          <a:p>
            <a:pPr lvl="1"/>
            <a:r>
              <a:rPr lang="fr-FR" sz="1600" dirty="0" smtClean="0"/>
              <a:t>ACT3300 Mathématiques de l'assurance de personne I</a:t>
            </a:r>
          </a:p>
          <a:p>
            <a:pPr lvl="1"/>
            <a:r>
              <a:rPr lang="fr-FR" sz="1600" dirty="0" smtClean="0"/>
              <a:t>ACT4300 Mathématiques de l'assurance de personne I</a:t>
            </a:r>
          </a:p>
          <a:p>
            <a:pPr lvl="1"/>
            <a:r>
              <a:rPr lang="fr-FR" sz="1600" dirty="0" smtClean="0"/>
              <a:t>ACT6051 Modèles actuariels en assurance de personnes I</a:t>
            </a:r>
            <a:endParaRPr lang="fr-CA" sz="16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fr-CA" b="1" dirty="0" smtClean="0"/>
              <a:t>Examen MFE*</a:t>
            </a:r>
          </a:p>
          <a:p>
            <a:pPr lvl="1"/>
            <a:r>
              <a:rPr lang="fr-FR" sz="1600" dirty="0" smtClean="0"/>
              <a:t>ACT4310 Mathématiques de la finance actuarielle I</a:t>
            </a:r>
          </a:p>
          <a:p>
            <a:pPr lvl="1"/>
            <a:r>
              <a:rPr lang="fr-FR" sz="1600" dirty="0" smtClean="0"/>
              <a:t>ACT5310 Mathématiques de la finance actuarielle II</a:t>
            </a:r>
            <a:endParaRPr lang="fr-CA" sz="16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fr-CA" b="1" dirty="0" smtClean="0"/>
              <a:t>Examen C*</a:t>
            </a:r>
          </a:p>
          <a:p>
            <a:pPr lvl="1"/>
            <a:r>
              <a:rPr lang="fr-FR" sz="1600" dirty="0" smtClean="0"/>
              <a:t>ACT3400 Distribution de sinistres</a:t>
            </a:r>
          </a:p>
          <a:p>
            <a:pPr lvl="1"/>
            <a:r>
              <a:rPr lang="fr-FR" sz="1600" dirty="0" smtClean="0"/>
              <a:t>ACT4400 Modèles de survie</a:t>
            </a:r>
          </a:p>
          <a:p>
            <a:pPr lvl="1"/>
            <a:r>
              <a:rPr lang="fr-FR" sz="1600" dirty="0" smtClean="0"/>
              <a:t>ACT5400 Crédibilité</a:t>
            </a:r>
          </a:p>
          <a:p>
            <a:pPr marL="457200" indent="-457200">
              <a:buFont typeface="+mj-lt"/>
              <a:buAutoNum type="arabicPeriod" startAt="5"/>
            </a:pPr>
            <a:endParaRPr lang="fr-CA" b="1" dirty="0" smtClean="0"/>
          </a:p>
          <a:p>
            <a:pPr marL="457200" indent="-457200">
              <a:buNone/>
            </a:pPr>
            <a:r>
              <a:rPr lang="fr-CA" sz="1200" b="1" dirty="0" smtClean="0"/>
              <a:t>* Entre dans le cadre du PAU</a:t>
            </a:r>
          </a:p>
          <a:p>
            <a:pPr marL="685800" lvl="1" indent="-457200">
              <a:buFont typeface="+mj-lt"/>
              <a:buAutoNum type="arabicPeriod"/>
            </a:pPr>
            <a:endParaRPr lang="fr-FR" sz="1600" b="1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7984" y="457200"/>
            <a:ext cx="4248472" cy="883568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Correspondance des cours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0498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8075240" cy="61401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b="1" i="1" dirty="0" err="1" smtClean="0"/>
              <a:t>Applied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Statistical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Methods</a:t>
            </a:r>
            <a:endParaRPr lang="fr-FR" sz="2000" b="1" dirty="0" smtClean="0"/>
          </a:p>
          <a:p>
            <a:pPr lvl="1"/>
            <a:r>
              <a:rPr lang="fr-FR" sz="1600" dirty="0" smtClean="0"/>
              <a:t>STT5100 Modèles linéaires appliqués</a:t>
            </a:r>
          </a:p>
          <a:p>
            <a:pPr lvl="1"/>
            <a:r>
              <a:rPr lang="fr-FR" sz="1600" dirty="0" smtClean="0"/>
              <a:t>STT6100 Séries chronologiques appliquées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i="1" dirty="0" err="1" smtClean="0"/>
              <a:t>Economics</a:t>
            </a:r>
            <a:endParaRPr lang="fr-FR" sz="2000" b="1" dirty="0" smtClean="0"/>
          </a:p>
          <a:p>
            <a:pPr lvl="1"/>
            <a:r>
              <a:rPr lang="fr-FR" sz="1600" dirty="0" smtClean="0"/>
              <a:t>ECO1012 Micro-économie</a:t>
            </a:r>
          </a:p>
          <a:p>
            <a:pPr lvl="1"/>
            <a:r>
              <a:rPr lang="fr-FR" sz="1600" dirty="0" smtClean="0"/>
              <a:t>ECO1022 Macro-économie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b="1" i="1" dirty="0" err="1" smtClean="0"/>
              <a:t>Corporate</a:t>
            </a:r>
            <a:r>
              <a:rPr lang="fr-FR" sz="2000" b="1" i="1" dirty="0" smtClean="0"/>
              <a:t> Finance</a:t>
            </a:r>
            <a:endParaRPr lang="fr-FR" sz="2000" b="1" dirty="0" smtClean="0"/>
          </a:p>
          <a:p>
            <a:pPr lvl="1"/>
            <a:r>
              <a:rPr lang="fr-FR" sz="1600" dirty="0" smtClean="0"/>
              <a:t>FIN4010 Finance corporative pour actuaire I</a:t>
            </a:r>
          </a:p>
          <a:p>
            <a:pPr lvl="1"/>
            <a:r>
              <a:rPr lang="fr-FR" sz="1600" dirty="0" smtClean="0"/>
              <a:t>FIN4020 Finance corporative pour actuaire II</a:t>
            </a:r>
          </a:p>
          <a:p>
            <a:pPr marL="457200" indent="-457200">
              <a:buFont typeface="+mj-lt"/>
              <a:buAutoNum type="arabicPeriod"/>
            </a:pPr>
            <a:endParaRPr lang="fr-CA" sz="2000" b="1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1880" y="457200"/>
            <a:ext cx="5184576" cy="883568"/>
          </a:xfrm>
        </p:spPr>
        <p:txBody>
          <a:bodyPr anchor="t">
            <a:normAutofit/>
          </a:bodyPr>
          <a:lstStyle/>
          <a:p>
            <a:r>
              <a:rPr lang="en-CA" sz="2400" dirty="0" err="1" smtClean="0"/>
              <a:t>Cours</a:t>
            </a:r>
            <a:r>
              <a:rPr lang="en-CA" sz="2400" dirty="0" smtClean="0"/>
              <a:t> VEE </a:t>
            </a:r>
            <a:br>
              <a:rPr lang="en-CA" sz="2400" dirty="0" smtClean="0"/>
            </a:br>
            <a:r>
              <a:rPr lang="en-CA" sz="2400" dirty="0" smtClean="0"/>
              <a:t>(Validation by Educational Experience)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0498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69127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4"/>
          </a:xfrm>
        </p:spPr>
        <p:txBody>
          <a:bodyPr>
            <a:normAutofit fontScale="92500" lnSpcReduction="20000"/>
          </a:bodyPr>
          <a:lstStyle/>
          <a:p>
            <a:endParaRPr lang="fr-FR" b="1" dirty="0" smtClean="0"/>
          </a:p>
          <a:p>
            <a:r>
              <a:rPr lang="fr-FR" b="1" dirty="0" smtClean="0"/>
              <a:t>Profil Régulier </a:t>
            </a:r>
            <a:r>
              <a:rPr lang="fr-FR" dirty="0" smtClean="0"/>
              <a:t>: 5 cours, dont au moins 3 siglés ACT</a:t>
            </a:r>
          </a:p>
          <a:p>
            <a:r>
              <a:rPr lang="fr-FR" b="1" dirty="0" smtClean="0"/>
              <a:t>Profil </a:t>
            </a:r>
            <a:r>
              <a:rPr lang="fr-FR" b="1" dirty="0" err="1" smtClean="0"/>
              <a:t>Honor</a:t>
            </a:r>
            <a:r>
              <a:rPr lang="fr-FR" b="1" dirty="0" smtClean="0"/>
              <a:t> </a:t>
            </a:r>
            <a:r>
              <a:rPr lang="fr-FR" dirty="0" smtClean="0"/>
              <a:t>: 4 cours, dont au moins 3 siglés ACT</a:t>
            </a:r>
          </a:p>
          <a:p>
            <a:endParaRPr lang="fr-FR" dirty="0" smtClean="0"/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ACT6011 Modélisation des risques actuariels et financiers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ACT6021 Mathématiques de la solvabilité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ACT6031 Modèles actuariels en régimes de retraite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ACT6041 Modèles actuariels en assurance collective 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ACT6051 Modèles actuariels en assurance de personnes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ACT6061 Modèles actuariels en assurance non-vie</a:t>
            </a:r>
            <a:endParaRPr lang="fr-FR" dirty="0">
              <a:solidFill>
                <a:schemeClr val="tx1"/>
              </a:solidFill>
            </a:endParaRP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INF1035 Informatique pour les sciences : programmation simulation et exploitation de données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MAM5160 Stage en actuariat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MAT2190 Calcul des équations différentielles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MET2100 Gestion des organisations: complexité, diversité et éthique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MKG3300 Marketing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ORH1163 Comportement organisationnel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ORH1600 Introduction à la gestion des ressources humaines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SCO1250 Introduction aux sciences comptables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SCO4540 Planification successorale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SCO5321 Fiscalité I pour planificateurs financiers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STT2000 Statistique II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STT2010 Échantillonnage</a:t>
            </a:r>
          </a:p>
          <a:p>
            <a:pPr lvl="1">
              <a:buNone/>
            </a:pPr>
            <a:endParaRPr lang="fr-CA" dirty="0" smtClean="0"/>
          </a:p>
          <a:p>
            <a:pPr lvl="1"/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57200"/>
            <a:ext cx="5544616" cy="739552"/>
          </a:xfrm>
        </p:spPr>
        <p:txBody>
          <a:bodyPr anchor="t">
            <a:normAutofit/>
          </a:bodyPr>
          <a:lstStyle/>
          <a:p>
            <a:r>
              <a:rPr lang="fr-CA" dirty="0" smtClean="0"/>
              <a:t>Cours en option </a:t>
            </a:r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6707088" cy="5714999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r>
              <a:rPr lang="fr-FR" b="1" dirty="0" smtClean="0">
                <a:solidFill>
                  <a:schemeClr val="tx1"/>
                </a:solidFill>
              </a:rPr>
              <a:t>Profil Honor </a:t>
            </a:r>
            <a:r>
              <a:rPr lang="fr-FR" dirty="0" smtClean="0">
                <a:solidFill>
                  <a:schemeClr val="tx1"/>
                </a:solidFill>
              </a:rPr>
              <a:t>: 2 cours parmi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ACT6071 Initiation à la recherche 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MAT8594 Statistique de l'assurance</a:t>
            </a:r>
          </a:p>
          <a:p>
            <a:pPr lvl="2">
              <a:buNone/>
            </a:pPr>
            <a:r>
              <a:rPr lang="fr-FR" sz="1100" dirty="0" smtClean="0">
                <a:solidFill>
                  <a:schemeClr val="tx1"/>
                </a:solidFill>
              </a:rPr>
              <a:t>		cours </a:t>
            </a:r>
            <a:r>
              <a:rPr lang="fr-FR" sz="1100" dirty="0">
                <a:solidFill>
                  <a:schemeClr val="tx1"/>
                </a:solidFill>
              </a:rPr>
              <a:t>de la </a:t>
            </a:r>
            <a:r>
              <a:rPr lang="fr-FR" sz="1100" dirty="0" err="1" smtClean="0">
                <a:solidFill>
                  <a:schemeClr val="tx1"/>
                </a:solidFill>
              </a:rPr>
              <a:t>MSc</a:t>
            </a:r>
            <a:r>
              <a:rPr lang="fr-FR" sz="1100" dirty="0" smtClean="0">
                <a:solidFill>
                  <a:schemeClr val="tx1"/>
                </a:solidFill>
              </a:rPr>
              <a:t> maths, concentration </a:t>
            </a:r>
            <a:r>
              <a:rPr lang="fr-FR" sz="1100" dirty="0">
                <a:solidFill>
                  <a:schemeClr val="tx1"/>
                </a:solidFill>
              </a:rPr>
              <a:t>mathématiques actuarielles et financières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MAT8600 Analyse mathématique du risque </a:t>
            </a:r>
          </a:p>
          <a:p>
            <a:pPr marL="411480" lvl="2" indent="0">
              <a:buNone/>
            </a:pPr>
            <a:r>
              <a:rPr lang="fr-FR" sz="1100" dirty="0" smtClean="0">
                <a:solidFill>
                  <a:schemeClr val="tx1"/>
                </a:solidFill>
              </a:rPr>
              <a:t>	cours </a:t>
            </a:r>
            <a:r>
              <a:rPr lang="fr-FR" sz="1100" dirty="0">
                <a:solidFill>
                  <a:schemeClr val="tx1"/>
                </a:solidFill>
              </a:rPr>
              <a:t>de la </a:t>
            </a:r>
            <a:r>
              <a:rPr lang="fr-FR" sz="1100" dirty="0" err="1">
                <a:solidFill>
                  <a:schemeClr val="tx1"/>
                </a:solidFill>
              </a:rPr>
              <a:t>MSc</a:t>
            </a:r>
            <a:r>
              <a:rPr lang="fr-FR" sz="1100" dirty="0">
                <a:solidFill>
                  <a:schemeClr val="tx1"/>
                </a:solidFill>
              </a:rPr>
              <a:t> maths, </a:t>
            </a:r>
            <a:r>
              <a:rPr lang="fr-FR" sz="1100" dirty="0" smtClean="0">
                <a:solidFill>
                  <a:schemeClr val="tx1"/>
                </a:solidFill>
              </a:rPr>
              <a:t>concentration mathématiques </a:t>
            </a:r>
            <a:r>
              <a:rPr lang="fr-FR" sz="1100" dirty="0">
                <a:solidFill>
                  <a:schemeClr val="tx1"/>
                </a:solidFill>
              </a:rPr>
              <a:t>actuarielles et financières</a:t>
            </a:r>
            <a:endParaRPr lang="fr-FR" sz="1100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Profil Régulier</a:t>
            </a:r>
            <a:r>
              <a:rPr lang="fr-FR" dirty="0" smtClean="0">
                <a:solidFill>
                  <a:schemeClr val="tx1"/>
                </a:solidFill>
              </a:rPr>
              <a:t>: 1 cours de communication parmi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ANG3027 </a:t>
            </a:r>
            <a:r>
              <a:rPr lang="fr-FR" dirty="0" err="1" smtClean="0">
                <a:solidFill>
                  <a:schemeClr val="tx1"/>
                </a:solidFill>
              </a:rPr>
              <a:t>Intermediate</a:t>
            </a:r>
            <a:r>
              <a:rPr lang="fr-FR" dirty="0" smtClean="0">
                <a:solidFill>
                  <a:schemeClr val="tx1"/>
                </a:solidFill>
              </a:rPr>
              <a:t> English </a:t>
            </a:r>
            <a:r>
              <a:rPr lang="fr-FR" dirty="0" err="1" smtClean="0">
                <a:solidFill>
                  <a:schemeClr val="tx1"/>
                </a:solidFill>
              </a:rPr>
              <a:t>Skills</a:t>
            </a:r>
            <a:r>
              <a:rPr lang="fr-FR" dirty="0" smtClean="0">
                <a:solidFill>
                  <a:schemeClr val="tx1"/>
                </a:solidFill>
              </a:rPr>
              <a:t> for Business</a:t>
            </a:r>
            <a:r>
              <a:rPr lang="fr-FR" dirty="0">
                <a:solidFill>
                  <a:schemeClr val="tx1"/>
                </a:solidFill>
              </a:rPr>
              <a:t> </a:t>
            </a:r>
            <a:endParaRPr lang="fr-FR" dirty="0" smtClean="0">
              <a:solidFill>
                <a:srgbClr val="FF0000"/>
              </a:solidFill>
            </a:endParaRPr>
          </a:p>
          <a:p>
            <a:pPr lvl="2">
              <a:buNone/>
            </a:pPr>
            <a:r>
              <a:rPr lang="fr-FR" dirty="0" smtClean="0">
                <a:solidFill>
                  <a:schemeClr val="tx1"/>
                </a:solidFill>
              </a:rPr>
              <a:t>		</a:t>
            </a:r>
            <a:r>
              <a:rPr lang="fr-FR" sz="1100" dirty="0" smtClean="0">
                <a:solidFill>
                  <a:schemeClr val="tx1"/>
                </a:solidFill>
              </a:rPr>
              <a:t>ou un cours d'anglais approprié selon le test de classement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COM2668 Communication orale et écrite 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COM5500 Introduction à la communication scientifique 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60" y="457200"/>
            <a:ext cx="3484240" cy="667544"/>
          </a:xfrm>
        </p:spPr>
        <p:txBody>
          <a:bodyPr anchor="t"/>
          <a:lstStyle/>
          <a:p>
            <a:r>
              <a:rPr lang="fr-CA" dirty="0" smtClean="0"/>
              <a:t>Autres cours en option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r>
              <a:rPr lang="fr-CA" sz="2000" dirty="0" smtClean="0"/>
              <a:t>Les diplômés en actuariat travaillent en grande majorité: </a:t>
            </a:r>
          </a:p>
          <a:p>
            <a:pPr lvl="1"/>
            <a:r>
              <a:rPr lang="fr-CA" sz="1600" dirty="0" smtClean="0"/>
              <a:t>Dans les compagnies d’assurance;</a:t>
            </a:r>
          </a:p>
          <a:p>
            <a:pPr lvl="1"/>
            <a:r>
              <a:rPr lang="fr-CA" sz="1600" dirty="0" smtClean="0"/>
              <a:t>Dans les compagnies de consultation en assurance collective, régime de retraite;</a:t>
            </a:r>
          </a:p>
          <a:p>
            <a:pPr lvl="1"/>
            <a:r>
              <a:rPr lang="fr-CA" sz="1600" dirty="0" smtClean="0"/>
              <a:t>Dans les institutions financières;</a:t>
            </a:r>
          </a:p>
          <a:p>
            <a:pPr lvl="1"/>
            <a:r>
              <a:rPr lang="fr-CA" sz="1600" dirty="0" smtClean="0"/>
              <a:t>Dans certaines grandes entreprises qui gèrent leur programme de retraite;</a:t>
            </a:r>
          </a:p>
          <a:p>
            <a:pPr lvl="1"/>
            <a:r>
              <a:rPr lang="fr-CA" sz="1600" dirty="0" smtClean="0"/>
              <a:t>Au gouvernement.</a:t>
            </a:r>
          </a:p>
          <a:p>
            <a:endParaRPr lang="fr-CA" sz="2000" dirty="0" smtClean="0"/>
          </a:p>
          <a:p>
            <a:r>
              <a:rPr lang="fr-CA" sz="2000" dirty="0" smtClean="0"/>
              <a:t>L’actuaire travaille principalement à dompter le risque, i.e. à estimer la </a:t>
            </a:r>
            <a:r>
              <a:rPr lang="fr-CA" sz="2000" b="1" dirty="0" smtClean="0"/>
              <a:t>probabilité </a:t>
            </a:r>
            <a:r>
              <a:rPr lang="fr-CA" sz="2000" dirty="0" smtClean="0"/>
              <a:t>de survenance d’un événement:</a:t>
            </a:r>
          </a:p>
          <a:p>
            <a:pPr lvl="1"/>
            <a:r>
              <a:rPr lang="fr-CA" sz="1600" dirty="0" smtClean="0"/>
              <a:t>Accidents</a:t>
            </a:r>
          </a:p>
          <a:p>
            <a:pPr lvl="1"/>
            <a:r>
              <a:rPr lang="fr-CA" sz="1600" dirty="0" smtClean="0"/>
              <a:t>Catastrophe naturelle</a:t>
            </a:r>
          </a:p>
          <a:p>
            <a:pPr lvl="1"/>
            <a:r>
              <a:rPr lang="fr-CA" sz="1600" dirty="0" smtClean="0"/>
              <a:t>Décès</a:t>
            </a:r>
          </a:p>
          <a:p>
            <a:pPr lvl="1"/>
            <a:r>
              <a:rPr lang="fr-CA" sz="1600" dirty="0" smtClean="0"/>
              <a:t>Maladie</a:t>
            </a:r>
            <a:endParaRPr lang="fr-CA" dirty="0" smtClean="0"/>
          </a:p>
          <a:p>
            <a:pPr lvl="1"/>
            <a:r>
              <a:rPr lang="fr-CA" sz="1600" dirty="0" smtClean="0"/>
              <a:t>Etc.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Qu’est-ce que l’actuariat?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8147248" cy="5714999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Le programme met l’emphase sur des connaissances de base essentielles:</a:t>
            </a:r>
          </a:p>
          <a:p>
            <a:pPr lvl="1"/>
            <a:r>
              <a:rPr lang="fr-CA" dirty="0" smtClean="0">
                <a:solidFill>
                  <a:schemeClr val="tx1"/>
                </a:solidFill>
              </a:rPr>
              <a:t>Les connaissances informatiques (Excel, Visual Basic, R, SAS)</a:t>
            </a:r>
          </a:p>
          <a:p>
            <a:pPr lvl="1"/>
            <a:r>
              <a:rPr lang="fr-CA" dirty="0" smtClean="0">
                <a:solidFill>
                  <a:schemeClr val="tx1"/>
                </a:solidFill>
              </a:rPr>
              <a:t>Les connaissances en mathématiques (Analyse, algèbre linéaire)</a:t>
            </a:r>
          </a:p>
          <a:p>
            <a:pPr lvl="1"/>
            <a:r>
              <a:rPr lang="fr-CA" dirty="0" smtClean="0">
                <a:solidFill>
                  <a:schemeClr val="tx1"/>
                </a:solidFill>
              </a:rPr>
              <a:t>Les connaissances en probabilités (deux cours de probabilités en première année)</a:t>
            </a:r>
          </a:p>
          <a:p>
            <a:endParaRPr lang="fr-CA" dirty="0" smtClean="0">
              <a:solidFill>
                <a:schemeClr val="tx1"/>
              </a:solidFill>
            </a:endParaRPr>
          </a:p>
          <a:p>
            <a:r>
              <a:rPr lang="fr-CA" dirty="0" smtClean="0">
                <a:solidFill>
                  <a:schemeClr val="tx1"/>
                </a:solidFill>
              </a:rPr>
              <a:t>Des cours avancés de modélisation statistique permettent de donner des outils aux actuaires de demain:</a:t>
            </a:r>
          </a:p>
          <a:p>
            <a:pPr lvl="1"/>
            <a:r>
              <a:rPr lang="fr-CA" dirty="0" smtClean="0">
                <a:solidFill>
                  <a:schemeClr val="tx1"/>
                </a:solidFill>
              </a:rPr>
              <a:t>Préparation à des études de cycles supérieurs</a:t>
            </a:r>
          </a:p>
          <a:p>
            <a:pPr lvl="1"/>
            <a:r>
              <a:rPr lang="fr-CA" dirty="0" smtClean="0">
                <a:solidFill>
                  <a:schemeClr val="tx1"/>
                </a:solidFill>
              </a:rPr>
              <a:t>Avènement de l’assurance basée, entre autres sur la télémétrie ou d’autres données personnelles (méga-données ou </a:t>
            </a:r>
            <a:r>
              <a:rPr lang="fr-CA" i="1" dirty="0" err="1" smtClean="0">
                <a:solidFill>
                  <a:schemeClr val="tx1"/>
                </a:solidFill>
              </a:rPr>
              <a:t>Big</a:t>
            </a:r>
            <a:r>
              <a:rPr lang="fr-CA" i="1" dirty="0" smtClean="0">
                <a:solidFill>
                  <a:schemeClr val="tx1"/>
                </a:solidFill>
              </a:rPr>
              <a:t> Data)</a:t>
            </a:r>
          </a:p>
          <a:p>
            <a:pPr lvl="1"/>
            <a:r>
              <a:rPr lang="fr-CA" dirty="0" smtClean="0">
                <a:solidFill>
                  <a:schemeClr val="tx1"/>
                </a:solidFill>
              </a:rPr>
              <a:t>Modélisation des catastrophes naturelles suite aux changements climatique (inondation, ouragans, verglas, etc.)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Conversion des régimes à prestations déterminées vers des régimes à cotisations déterminées</a:t>
            </a:r>
          </a:p>
          <a:p>
            <a:pPr lvl="4"/>
            <a:r>
              <a:rPr lang="fr-FR" dirty="0" smtClean="0">
                <a:solidFill>
                  <a:schemeClr val="tx1"/>
                </a:solidFill>
              </a:rPr>
              <a:t>Les compagnies pourraient plutôt raffiner les outils de gestion et d’évaluation des régimes. </a:t>
            </a:r>
            <a:endParaRPr lang="fr-CA" dirty="0" smtClean="0">
              <a:solidFill>
                <a:schemeClr val="tx1"/>
              </a:solidFill>
            </a:endParaRP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7344816" cy="667544"/>
          </a:xfrm>
        </p:spPr>
        <p:txBody>
          <a:bodyPr anchor="t">
            <a:normAutofit fontScale="90000"/>
          </a:bodyPr>
          <a:lstStyle/>
          <a:p>
            <a:r>
              <a:rPr lang="fr-CA" dirty="0" smtClean="0"/>
              <a:t>Un programme adapté au développement de l’actuariat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715200" cy="5714999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Le baccalauréat en actuariat est l’un des diplômes les plus difficiles à obtenir…</a:t>
            </a:r>
          </a:p>
          <a:p>
            <a:pPr lvl="1"/>
            <a:r>
              <a:rPr lang="fr-FR" sz="1600" dirty="0" smtClean="0">
                <a:solidFill>
                  <a:schemeClr val="tx1"/>
                </a:solidFill>
              </a:rPr>
              <a:t>On vise à amélioration du taux de déperdition </a:t>
            </a:r>
          </a:p>
          <a:p>
            <a:pPr lvl="2"/>
            <a:r>
              <a:rPr lang="fr-CA" sz="1600" dirty="0" smtClean="0">
                <a:solidFill>
                  <a:schemeClr val="tx1"/>
                </a:solidFill>
              </a:rPr>
              <a:t>Consolidation des connaissances de base</a:t>
            </a:r>
          </a:p>
          <a:p>
            <a:pPr lvl="2"/>
            <a:r>
              <a:rPr lang="fr-CA" sz="1600" dirty="0" smtClean="0">
                <a:solidFill>
                  <a:schemeClr val="tx1"/>
                </a:solidFill>
              </a:rPr>
              <a:t>Séances de démonstration, monitorat, tutorat</a:t>
            </a:r>
          </a:p>
          <a:p>
            <a:pPr lvl="2"/>
            <a:r>
              <a:rPr lang="fr-CA" sz="1600" b="1" dirty="0" smtClean="0">
                <a:solidFill>
                  <a:schemeClr val="tx1"/>
                </a:solidFill>
              </a:rPr>
              <a:t>Certificat en méthodes quantitatives </a:t>
            </a:r>
            <a:r>
              <a:rPr lang="fr-CA" sz="1600" dirty="0" smtClean="0">
                <a:solidFill>
                  <a:schemeClr val="tx1"/>
                </a:solidFill>
              </a:rPr>
              <a:t>(30 crédits)</a:t>
            </a:r>
            <a:endParaRPr lang="fr-FR" sz="1600" dirty="0">
              <a:solidFill>
                <a:schemeClr val="tx1"/>
              </a:solidFill>
            </a:endParaRPr>
          </a:p>
          <a:p>
            <a:pPr lvl="2"/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Nouveauté: </a:t>
            </a:r>
            <a:r>
              <a:rPr lang="fr-FR" sz="2000" b="1" dirty="0" smtClean="0">
                <a:solidFill>
                  <a:schemeClr val="tx1"/>
                </a:solidFill>
              </a:rPr>
              <a:t>Majeure en actuariat </a:t>
            </a:r>
            <a:r>
              <a:rPr lang="fr-FR" sz="2000" dirty="0" smtClean="0">
                <a:solidFill>
                  <a:schemeClr val="tx1"/>
                </a:solidFill>
              </a:rPr>
              <a:t>(60 crédits)</a:t>
            </a:r>
          </a:p>
          <a:p>
            <a:pPr lvl="1"/>
            <a:r>
              <a:rPr lang="fr-CA" sz="1600" dirty="0" smtClean="0">
                <a:solidFill>
                  <a:schemeClr val="tx1"/>
                </a:solidFill>
              </a:rPr>
              <a:t>Correspond approximativement aux deux premières années du baccalauréat</a:t>
            </a:r>
          </a:p>
          <a:p>
            <a:pPr lvl="1"/>
            <a:r>
              <a:rPr lang="fr-CA" sz="1600" dirty="0" smtClean="0">
                <a:solidFill>
                  <a:schemeClr val="tx1"/>
                </a:solidFill>
              </a:rPr>
              <a:t>Pour des emplois qui ne sont pas en actuariat traditionnel</a:t>
            </a:r>
          </a:p>
          <a:p>
            <a:pPr lvl="1"/>
            <a:r>
              <a:rPr lang="fr-CA" sz="1600" dirty="0" smtClean="0">
                <a:solidFill>
                  <a:schemeClr val="tx1"/>
                </a:solidFill>
              </a:rPr>
              <a:t>Peut être combiné avec diverses mineures ou certificat</a:t>
            </a:r>
          </a:p>
          <a:p>
            <a:pPr lvl="2"/>
            <a:r>
              <a:rPr lang="fr-CA" sz="1600" dirty="0" smtClean="0">
                <a:solidFill>
                  <a:schemeClr val="tx1"/>
                </a:solidFill>
              </a:rPr>
              <a:t>Certificat en informatique</a:t>
            </a:r>
          </a:p>
          <a:p>
            <a:pPr lvl="2"/>
            <a:r>
              <a:rPr lang="fr-CA" sz="1600" dirty="0" smtClean="0">
                <a:solidFill>
                  <a:schemeClr val="tx1"/>
                </a:solidFill>
              </a:rPr>
              <a:t>Certificat en finance</a:t>
            </a:r>
          </a:p>
          <a:p>
            <a:pPr lvl="2"/>
            <a:r>
              <a:rPr lang="fr-CA" sz="1600" dirty="0" smtClean="0">
                <a:solidFill>
                  <a:schemeClr val="tx1"/>
                </a:solidFill>
              </a:rPr>
              <a:t>Mineure en économie</a:t>
            </a:r>
          </a:p>
          <a:p>
            <a:pPr lvl="2"/>
            <a:r>
              <a:rPr lang="fr-CA" sz="1600" dirty="0" smtClean="0">
                <a:solidFill>
                  <a:schemeClr val="tx1"/>
                </a:solidFill>
              </a:rPr>
              <a:t>Etc.</a:t>
            </a:r>
            <a:endParaRPr lang="fr-FR" sz="1600" dirty="0" smtClean="0">
              <a:solidFill>
                <a:schemeClr val="tx1"/>
              </a:solidFill>
            </a:endParaRPr>
          </a:p>
          <a:p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457200"/>
            <a:ext cx="5212432" cy="5715000"/>
          </a:xfrm>
        </p:spPr>
        <p:txBody>
          <a:bodyPr anchor="t"/>
          <a:lstStyle/>
          <a:p>
            <a:r>
              <a:rPr lang="fr-CA" dirty="0" smtClean="0"/>
              <a:t>Autres diplômes possibles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11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715200" cy="5714999"/>
          </a:xfrm>
        </p:spPr>
        <p:txBody>
          <a:bodyPr>
            <a:normAutofit fontScale="92500" lnSpcReduction="10000"/>
          </a:bodyPr>
          <a:lstStyle/>
          <a:p>
            <a:endParaRPr lang="fr-CA" dirty="0" smtClean="0"/>
          </a:p>
          <a:p>
            <a:endParaRPr lang="fr-CA" sz="2000" dirty="0" smtClean="0">
              <a:solidFill>
                <a:schemeClr val="tx1"/>
              </a:solidFill>
            </a:endParaRPr>
          </a:p>
          <a:p>
            <a:r>
              <a:rPr lang="fr-CA" sz="2000" dirty="0">
                <a:solidFill>
                  <a:schemeClr val="tx1"/>
                </a:solidFill>
              </a:rPr>
              <a:t>Nommé Centre d’excellence actuarielle (</a:t>
            </a:r>
            <a:r>
              <a:rPr lang="fr-CA" sz="2000" i="1" dirty="0">
                <a:solidFill>
                  <a:schemeClr val="tx1"/>
                </a:solidFill>
              </a:rPr>
              <a:t>Center of </a:t>
            </a:r>
            <a:r>
              <a:rPr lang="fr-CA" sz="2000" i="1" dirty="0" err="1">
                <a:solidFill>
                  <a:schemeClr val="tx1"/>
                </a:solidFill>
              </a:rPr>
              <a:t>Actuarial</a:t>
            </a:r>
            <a:r>
              <a:rPr lang="fr-CA" sz="2000" i="1" dirty="0">
                <a:solidFill>
                  <a:schemeClr val="tx1"/>
                </a:solidFill>
              </a:rPr>
              <a:t> Excellence</a:t>
            </a:r>
            <a:r>
              <a:rPr lang="fr-CA" sz="2000" dirty="0">
                <a:solidFill>
                  <a:schemeClr val="tx1"/>
                </a:solidFill>
              </a:rPr>
              <a:t>) par la SOA depuis 2010 </a:t>
            </a:r>
          </a:p>
          <a:p>
            <a:endParaRPr lang="fr-CA" sz="2000" dirty="0" smtClean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Beaucoup de professeurs en actuariat et beaucoup d’étudiants</a:t>
            </a:r>
          </a:p>
          <a:p>
            <a:pPr lvl="1"/>
            <a:r>
              <a:rPr lang="fr-CA" sz="1800" dirty="0" smtClean="0">
                <a:solidFill>
                  <a:schemeClr val="tx1"/>
                </a:solidFill>
              </a:rPr>
              <a:t>Grande offre de cours (automne, hiver, et même l’été)</a:t>
            </a:r>
          </a:p>
          <a:p>
            <a:pPr lvl="1"/>
            <a:r>
              <a:rPr lang="fr-CA" sz="1800" dirty="0" smtClean="0">
                <a:solidFill>
                  <a:schemeClr val="tx1"/>
                </a:solidFill>
              </a:rPr>
              <a:t>Possibilité de faire des études à n’importe quel rythme (temps partiel, temps plein)</a:t>
            </a:r>
          </a:p>
          <a:p>
            <a:pPr lvl="1"/>
            <a:r>
              <a:rPr lang="fr-CA" sz="1800" dirty="0" smtClean="0">
                <a:solidFill>
                  <a:schemeClr val="tx1"/>
                </a:solidFill>
              </a:rPr>
              <a:t>Plusieurs cours en actuariat dans le programme</a:t>
            </a:r>
          </a:p>
          <a:p>
            <a:pPr lvl="1"/>
            <a:endParaRPr lang="fr-CA" sz="1800" dirty="0" smtClean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Grande proximité avec les employeurs</a:t>
            </a:r>
          </a:p>
          <a:p>
            <a:pPr lvl="1"/>
            <a:r>
              <a:rPr lang="fr-CA" sz="1800" dirty="0" smtClean="0">
                <a:solidFill>
                  <a:schemeClr val="tx1"/>
                </a:solidFill>
              </a:rPr>
              <a:t>Offre de stage d’été (environ 50), des stages à l’automne et l’hiver sont possibles (un cours de stage est crédité)</a:t>
            </a:r>
          </a:p>
          <a:p>
            <a:pPr lvl="1"/>
            <a:r>
              <a:rPr lang="fr-CA" sz="1800" dirty="0" smtClean="0">
                <a:solidFill>
                  <a:schemeClr val="tx1"/>
                </a:solidFill>
              </a:rPr>
              <a:t>Collaborations de recherches</a:t>
            </a:r>
          </a:p>
          <a:p>
            <a:pPr lvl="1"/>
            <a:r>
              <a:rPr lang="fr-CA" sz="1800" dirty="0" smtClean="0">
                <a:solidFill>
                  <a:schemeClr val="tx1"/>
                </a:solidFill>
              </a:rPr>
              <a:t>Foire de l’emploi à chaque année</a:t>
            </a:r>
          </a:p>
          <a:p>
            <a:pPr lvl="1"/>
            <a:r>
              <a:rPr lang="fr-CA" sz="1800" dirty="0" smtClean="0">
                <a:solidFill>
                  <a:schemeClr val="tx1"/>
                </a:solidFill>
              </a:rPr>
              <a:t>Excellentes perspectives d’emplois</a:t>
            </a:r>
            <a:endParaRPr lang="fr-FR" sz="1800" dirty="0" smtClean="0">
              <a:solidFill>
                <a:schemeClr val="tx1"/>
              </a:solidFill>
            </a:endParaRPr>
          </a:p>
          <a:p>
            <a:endParaRPr lang="fr-CA" sz="2000" dirty="0" smtClean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Grande proximité avec les organisations professionnelles (SOA, CAS, ICA) 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457200"/>
            <a:ext cx="4420344" cy="595536"/>
          </a:xfrm>
        </p:spPr>
        <p:txBody>
          <a:bodyPr anchor="t"/>
          <a:lstStyle/>
          <a:p>
            <a:r>
              <a:rPr lang="fr-CA" dirty="0" smtClean="0"/>
              <a:t>Particularités de l’UQAM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058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715200" cy="5714999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r>
              <a:rPr lang="fr-CA" sz="2000" dirty="0" smtClean="0">
                <a:solidFill>
                  <a:schemeClr val="tx1"/>
                </a:solidFill>
              </a:rPr>
              <a:t>Présence du Laboratoire de recherche Quantact</a:t>
            </a:r>
          </a:p>
          <a:p>
            <a:pPr lvl="1"/>
            <a:r>
              <a:rPr lang="fr-CA" sz="1600" dirty="0" smtClean="0">
                <a:solidFill>
                  <a:schemeClr val="tx1"/>
                </a:solidFill>
              </a:rPr>
              <a:t>Possibilité de stages de recherche dans le groupe (entre 3 et 5 étudiants par été)</a:t>
            </a:r>
          </a:p>
          <a:p>
            <a:pPr lvl="1"/>
            <a:r>
              <a:rPr lang="fr-CA" sz="1600" dirty="0" smtClean="0">
                <a:solidFill>
                  <a:schemeClr val="tx1"/>
                </a:solidFill>
              </a:rPr>
              <a:t>Séminaire étudiant, destiné aux étudiants en actuariat de l’UQAM</a:t>
            </a:r>
          </a:p>
          <a:p>
            <a:pPr lvl="1"/>
            <a:r>
              <a:rPr lang="fr-CA" sz="1600" dirty="0" smtClean="0">
                <a:solidFill>
                  <a:schemeClr val="tx1"/>
                </a:solidFill>
              </a:rPr>
              <a:t>Séminaire régulier du Laboratoire</a:t>
            </a:r>
          </a:p>
          <a:p>
            <a:pPr lvl="1"/>
            <a:r>
              <a:rPr lang="fr-CA" sz="1600" dirty="0" smtClean="0">
                <a:solidFill>
                  <a:schemeClr val="tx1"/>
                </a:solidFill>
              </a:rPr>
              <a:t>Financement des études de cycles supérieurs</a:t>
            </a:r>
          </a:p>
          <a:p>
            <a:pPr lvl="1"/>
            <a:r>
              <a:rPr lang="fr-CA" sz="1600" dirty="0" smtClean="0">
                <a:solidFill>
                  <a:schemeClr val="tx1"/>
                </a:solidFill>
              </a:rPr>
              <a:t>Visiteurs étrangers à l’UQAM, stagiaires </a:t>
            </a:r>
            <a:r>
              <a:rPr lang="fr-CA" sz="1600" dirty="0" err="1" smtClean="0">
                <a:solidFill>
                  <a:schemeClr val="tx1"/>
                </a:solidFill>
              </a:rPr>
              <a:t>post-doctoraux</a:t>
            </a:r>
            <a:endParaRPr lang="fr-CA" sz="16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fr-CA" sz="1600" dirty="0" smtClean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Expertises uniques au Québec en actuariat</a:t>
            </a:r>
          </a:p>
          <a:p>
            <a:pPr lvl="1"/>
            <a:r>
              <a:rPr lang="fr-CA" sz="1600" dirty="0" smtClean="0">
                <a:solidFill>
                  <a:schemeClr val="tx1"/>
                </a:solidFill>
              </a:rPr>
              <a:t>Analyse des risques financiers</a:t>
            </a:r>
          </a:p>
          <a:p>
            <a:pPr lvl="1"/>
            <a:r>
              <a:rPr lang="fr-CA" sz="1600" dirty="0" smtClean="0">
                <a:solidFill>
                  <a:schemeClr val="tx1"/>
                </a:solidFill>
              </a:rPr>
              <a:t>Modélisation des catastrophes naturelles</a:t>
            </a:r>
          </a:p>
          <a:p>
            <a:pPr lvl="1"/>
            <a:r>
              <a:rPr lang="fr-CA" sz="1600" dirty="0" smtClean="0">
                <a:solidFill>
                  <a:schemeClr val="tx1"/>
                </a:solidFill>
              </a:rPr>
              <a:t>Statistique de l’assurance</a:t>
            </a:r>
          </a:p>
          <a:p>
            <a:pPr lvl="3"/>
            <a:r>
              <a:rPr lang="fr-CA" sz="1600" dirty="0" smtClean="0">
                <a:solidFill>
                  <a:schemeClr val="tx1"/>
                </a:solidFill>
              </a:rPr>
              <a:t>Développement prochain d’une </a:t>
            </a:r>
            <a:r>
              <a:rPr lang="fr-CA" sz="1600" b="1" dirty="0" smtClean="0">
                <a:solidFill>
                  <a:schemeClr val="tx1"/>
                </a:solidFill>
              </a:rPr>
              <a:t>chaire de recherche </a:t>
            </a:r>
            <a:r>
              <a:rPr lang="fr-CA" sz="1600" dirty="0" smtClean="0">
                <a:solidFill>
                  <a:schemeClr val="tx1"/>
                </a:solidFill>
              </a:rPr>
              <a:t>en partenariat avec l’industrie 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457200"/>
            <a:ext cx="4420344" cy="595536"/>
          </a:xfrm>
        </p:spPr>
        <p:txBody>
          <a:bodyPr anchor="t"/>
          <a:lstStyle/>
          <a:p>
            <a:r>
              <a:rPr lang="fr-CA" dirty="0" smtClean="0"/>
              <a:t>Particularités de l’UQAM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11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420888"/>
            <a:ext cx="2819400" cy="1080120"/>
          </a:xfrm>
        </p:spPr>
        <p:txBody>
          <a:bodyPr/>
          <a:lstStyle/>
          <a:p>
            <a:r>
              <a:rPr lang="fr-CA" dirty="0" smtClean="0"/>
              <a:t>Questions?</a:t>
            </a:r>
            <a:br>
              <a:rPr lang="fr-CA" dirty="0" smtClean="0"/>
            </a:b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3744416" cy="10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018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endParaRPr lang="fr-CA" sz="2000" dirty="0" smtClean="0"/>
          </a:p>
          <a:p>
            <a:r>
              <a:rPr lang="fr-CA" sz="2000" dirty="0" smtClean="0"/>
              <a:t>Un diplômé en actuariat fera partie d’une équipe qui:</a:t>
            </a:r>
          </a:p>
          <a:p>
            <a:pPr marL="571500" lvl="1" indent="-342900">
              <a:buFont typeface="+mj-lt"/>
              <a:buAutoNum type="arabicPeriod"/>
            </a:pPr>
            <a:r>
              <a:rPr lang="fr-CA" sz="1600" b="1" dirty="0" smtClean="0"/>
              <a:t>Calculera les primes d’assurance en automobile, en habitation,  etc.</a:t>
            </a:r>
          </a:p>
          <a:p>
            <a:pPr marL="754380" lvl="2" indent="-342900"/>
            <a:r>
              <a:rPr lang="fr-CA" sz="1600" dirty="0" smtClean="0"/>
              <a:t>Caractéristiques de l’assuré (âge, sexe, état civil, etc.)</a:t>
            </a:r>
          </a:p>
          <a:p>
            <a:pPr marL="754380" lvl="2" indent="-342900"/>
            <a:r>
              <a:rPr lang="fr-CA" sz="1600" dirty="0" smtClean="0"/>
              <a:t>Large historique de sinistre des assurés, avec données personnelles </a:t>
            </a:r>
          </a:p>
          <a:p>
            <a:pPr marL="754380" lvl="2" indent="-342900"/>
            <a:r>
              <a:rPr lang="fr-CA" sz="1600" dirty="0" smtClean="0"/>
              <a:t>Modèles statistiques avancés</a:t>
            </a:r>
          </a:p>
          <a:p>
            <a:pPr marL="571500" lvl="1" indent="-342900">
              <a:buFont typeface="+mj-lt"/>
              <a:buAutoNum type="arabicPeriod"/>
            </a:pPr>
            <a:r>
              <a:rPr lang="fr-CA" sz="1600" b="1" dirty="0" smtClean="0"/>
              <a:t>Protéger l’assureur contre les événements catastrophiques</a:t>
            </a:r>
          </a:p>
          <a:p>
            <a:pPr marL="754380" lvl="2" indent="-342900"/>
            <a:r>
              <a:rPr lang="fr-CA" sz="1600" dirty="0" smtClean="0"/>
              <a:t>Ouragans, verglas, tremblement de terre</a:t>
            </a:r>
          </a:p>
          <a:p>
            <a:pPr marL="754380" lvl="2" indent="-342900"/>
            <a:r>
              <a:rPr lang="fr-CA" sz="1600" dirty="0" smtClean="0"/>
              <a:t>Réassurance, produits dérivés catastrophiques</a:t>
            </a:r>
          </a:p>
          <a:p>
            <a:pPr marL="754380" lvl="2" indent="-342900"/>
            <a:r>
              <a:rPr lang="fr-CA" sz="1600" dirty="0" smtClean="0"/>
              <a:t>Probabilité de ruine</a:t>
            </a:r>
          </a:p>
          <a:p>
            <a:pPr marL="754380" lvl="2" indent="-342900"/>
            <a:r>
              <a:rPr lang="fr-CA" sz="1600" dirty="0" smtClean="0"/>
              <a:t>Théorie des valeurs extrêmes</a:t>
            </a:r>
          </a:p>
          <a:p>
            <a:pPr lvl="1">
              <a:buNone/>
            </a:pPr>
            <a:r>
              <a:rPr lang="fr-CA" sz="1600" dirty="0" smtClean="0"/>
              <a:t> </a:t>
            </a:r>
          </a:p>
          <a:p>
            <a:pPr lvl="2"/>
            <a:endParaRPr lang="fr-CA" sz="400" dirty="0" smtClean="0"/>
          </a:p>
          <a:p>
            <a:pPr>
              <a:buNone/>
            </a:pPr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Tâches typiques de l’actuaire en IARD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endParaRPr lang="fr-CA" sz="2000" dirty="0" smtClean="0"/>
          </a:p>
          <a:p>
            <a:r>
              <a:rPr lang="fr-CA" sz="2000" dirty="0" smtClean="0"/>
              <a:t>Un diplômé en actuariat fera partie d’une équipe qui:</a:t>
            </a:r>
          </a:p>
          <a:p>
            <a:pPr marL="571500" lvl="1" indent="-342900">
              <a:buFont typeface="+mj-lt"/>
              <a:buAutoNum type="arabicPeriod"/>
            </a:pPr>
            <a:r>
              <a:rPr lang="fr-CA" sz="1600" b="1" dirty="0" smtClean="0"/>
              <a:t>Calculera les primes d’assurance d’un groupe d’assurés</a:t>
            </a:r>
          </a:p>
          <a:p>
            <a:pPr marL="754380" lvl="2" indent="-342900"/>
            <a:r>
              <a:rPr lang="fr-CA" sz="1600" dirty="0" smtClean="0"/>
              <a:t>Dépend de la protection offerte</a:t>
            </a:r>
          </a:p>
          <a:p>
            <a:pPr marL="754380" lvl="2" indent="-342900"/>
            <a:r>
              <a:rPr lang="fr-CA" sz="1600" dirty="0" smtClean="0"/>
              <a:t>Modélisation de la probabilité d’une invalidité à court ou à long terme</a:t>
            </a:r>
          </a:p>
          <a:p>
            <a:pPr marL="754380" lvl="2" indent="-342900"/>
            <a:r>
              <a:rPr lang="fr-CA" sz="1600" dirty="0" smtClean="0"/>
              <a:t>Modélisation de la mortalité (prospective)</a:t>
            </a:r>
          </a:p>
          <a:p>
            <a:pPr marL="754380" lvl="2" indent="-342900"/>
            <a:r>
              <a:rPr lang="fr-CA" sz="1600" dirty="0" smtClean="0"/>
              <a:t>Transformation de l’offre médicale</a:t>
            </a:r>
          </a:p>
          <a:p>
            <a:pPr marL="571500" lvl="1" indent="-342900">
              <a:buFont typeface="+mj-lt"/>
              <a:buAutoNum type="arabicPeriod"/>
            </a:pPr>
            <a:r>
              <a:rPr lang="fr-CA" sz="1600" b="1" dirty="0" smtClean="0"/>
              <a:t>Estimera le montant d’argent que doit mettre de côté une compagnie d’assurance</a:t>
            </a:r>
          </a:p>
          <a:p>
            <a:pPr marL="754380" lvl="2" indent="-342900"/>
            <a:r>
              <a:rPr lang="fr-CA" sz="1600" dirty="0" smtClean="0"/>
              <a:t>Rente d’invalidité</a:t>
            </a:r>
          </a:p>
          <a:p>
            <a:pPr marL="754380" lvl="2" indent="-342900"/>
            <a:r>
              <a:rPr lang="fr-CA" sz="1600" dirty="0" smtClean="0"/>
              <a:t>Calcul de la protection pour médicaments dispendieux</a:t>
            </a:r>
          </a:p>
          <a:p>
            <a:pPr lvl="1">
              <a:buNone/>
            </a:pPr>
            <a:r>
              <a:rPr lang="fr-CA" sz="1600" dirty="0" smtClean="0"/>
              <a:t> </a:t>
            </a:r>
          </a:p>
          <a:p>
            <a:pPr lvl="2"/>
            <a:endParaRPr lang="fr-CA" sz="400" dirty="0" smtClean="0"/>
          </a:p>
          <a:p>
            <a:pPr>
              <a:buNone/>
            </a:pPr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 fontScale="90000"/>
          </a:bodyPr>
          <a:lstStyle/>
          <a:p>
            <a:r>
              <a:rPr lang="fr-CA" sz="2400" dirty="0" smtClean="0"/>
              <a:t>Tâches typiques de l’actuaire en assurance collective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endParaRPr lang="fr-CA" sz="2000" dirty="0" smtClean="0"/>
          </a:p>
          <a:p>
            <a:r>
              <a:rPr lang="fr-CA" sz="2000" dirty="0" smtClean="0"/>
              <a:t>Un diplômé en actuariat fera partie d’une équipe qui:</a:t>
            </a:r>
          </a:p>
          <a:p>
            <a:pPr marL="571500" lvl="1" indent="-342900">
              <a:buFont typeface="+mj-lt"/>
              <a:buAutoNum type="arabicPeriod"/>
            </a:pPr>
            <a:r>
              <a:rPr lang="fr-CA" sz="1600" b="1" dirty="0" smtClean="0"/>
              <a:t>Calculera le coût (annuel) d’un régime de retraite</a:t>
            </a:r>
          </a:p>
          <a:p>
            <a:pPr marL="754380" lvl="2" indent="-342900"/>
            <a:r>
              <a:rPr lang="fr-CA" sz="1600" dirty="0" smtClean="0"/>
              <a:t>Régime à prestation ou à cotisation déterminée, conversion de régimes</a:t>
            </a:r>
          </a:p>
          <a:p>
            <a:pPr marL="754380" lvl="2" indent="-342900"/>
            <a:r>
              <a:rPr lang="fr-CA" sz="1600" dirty="0" smtClean="0"/>
              <a:t>Modélisation de la mortalité</a:t>
            </a:r>
          </a:p>
          <a:p>
            <a:pPr marL="754380" lvl="2" indent="-342900"/>
            <a:r>
              <a:rPr lang="fr-CA" sz="1600" dirty="0" smtClean="0"/>
              <a:t>Modèles financiers et techniques d’investissement</a:t>
            </a:r>
          </a:p>
          <a:p>
            <a:pPr marL="754380" lvl="2" indent="-342900"/>
            <a:r>
              <a:rPr lang="fr-CA" sz="1600" dirty="0" smtClean="0"/>
              <a:t>Impacts de l’âge de la retraite</a:t>
            </a:r>
          </a:p>
          <a:p>
            <a:pPr marL="571500" lvl="1" indent="-342900">
              <a:buFont typeface="+mj-lt"/>
              <a:buAutoNum type="arabicPeriod"/>
            </a:pPr>
            <a:r>
              <a:rPr lang="fr-CA" sz="1600" b="1" dirty="0" smtClean="0"/>
              <a:t>Calculs des prestation de retraite</a:t>
            </a:r>
          </a:p>
          <a:p>
            <a:pPr marL="754380" lvl="2" indent="-342900"/>
            <a:r>
              <a:rPr lang="fr-CA" sz="1600" dirty="0" smtClean="0"/>
              <a:t>Estimation des rentes de retraite</a:t>
            </a:r>
          </a:p>
          <a:p>
            <a:pPr marL="754380" lvl="2" indent="-342900"/>
            <a:r>
              <a:rPr lang="fr-CA" sz="1600" dirty="0" smtClean="0"/>
              <a:t>Administration des régimes</a:t>
            </a:r>
          </a:p>
          <a:p>
            <a:pPr lvl="1">
              <a:buNone/>
            </a:pPr>
            <a:r>
              <a:rPr lang="fr-CA" sz="1600" dirty="0" smtClean="0"/>
              <a:t> </a:t>
            </a:r>
          </a:p>
          <a:p>
            <a:pPr lvl="2"/>
            <a:endParaRPr lang="fr-CA" sz="400" dirty="0" smtClean="0"/>
          </a:p>
          <a:p>
            <a:pPr>
              <a:buNone/>
            </a:pPr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 fontScale="90000"/>
          </a:bodyPr>
          <a:lstStyle/>
          <a:p>
            <a:r>
              <a:rPr lang="fr-CA" sz="2400" dirty="0" smtClean="0"/>
              <a:t>Tâches typiques de l’actuaire en régime de retraite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 lnSpcReduction="10000"/>
          </a:bodyPr>
          <a:lstStyle/>
          <a:p>
            <a:endParaRPr lang="fr-CA" sz="2000" dirty="0" smtClean="0"/>
          </a:p>
          <a:p>
            <a:endParaRPr lang="fr-CA" sz="2000" dirty="0" smtClean="0"/>
          </a:p>
          <a:p>
            <a:r>
              <a:rPr lang="fr-CA" sz="2000" dirty="0" smtClean="0"/>
              <a:t>L’actuaire est un spécialiste de l’analyse des probabilités de survenance d’événement ayant des conséquence financières</a:t>
            </a:r>
          </a:p>
          <a:p>
            <a:endParaRPr lang="fr-CA" sz="2000" dirty="0" smtClean="0"/>
          </a:p>
          <a:p>
            <a:r>
              <a:rPr lang="fr-CA" sz="2000" dirty="0" smtClean="0"/>
              <a:t>L’actuaire est formé pour travailler dans tous les domaines où il existe une certaine forme d’incertitude</a:t>
            </a:r>
          </a:p>
          <a:p>
            <a:pPr lvl="1"/>
            <a:r>
              <a:rPr lang="fr-CA" sz="1600" dirty="0" smtClean="0"/>
              <a:t>Dans divers postes dans des compagnies d’assurance</a:t>
            </a:r>
          </a:p>
          <a:p>
            <a:pPr lvl="1"/>
            <a:r>
              <a:rPr lang="fr-CA" sz="1600" dirty="0" smtClean="0"/>
              <a:t>En finance, comme planificateur financier</a:t>
            </a:r>
          </a:p>
          <a:p>
            <a:pPr lvl="1"/>
            <a:r>
              <a:rPr lang="fr-CA" sz="1600" dirty="0" smtClean="0"/>
              <a:t>Gestion et analyse des risques dans diverses compagnies</a:t>
            </a:r>
          </a:p>
          <a:p>
            <a:pPr lvl="1"/>
            <a:endParaRPr lang="fr-CA" sz="1600" dirty="0" smtClean="0"/>
          </a:p>
          <a:p>
            <a:r>
              <a:rPr lang="fr-CA" sz="2000" dirty="0" smtClean="0"/>
              <a:t>L’actuariat est une science appliquée, mais dans le domaine des sciences et génie</a:t>
            </a:r>
          </a:p>
          <a:p>
            <a:pPr lvl="2"/>
            <a:r>
              <a:rPr lang="fr-CA" sz="1600" dirty="0" smtClean="0"/>
              <a:t>Nous ne sommes pas à l’École des Sciences de la Gestion (ESG)</a:t>
            </a:r>
          </a:p>
          <a:p>
            <a:pPr lvl="2"/>
            <a:r>
              <a:rPr lang="fr-CA" sz="1600" dirty="0" smtClean="0"/>
              <a:t>Programme hébergé au Département de mathématiques, Faculté des sciences </a:t>
            </a:r>
          </a:p>
          <a:p>
            <a:pPr lvl="2"/>
            <a:r>
              <a:rPr lang="fr-CA" sz="1600" dirty="0" smtClean="0"/>
              <a:t>L’actuaire est très souvent celui qui a la formation la plus quantitative/mathématique dans le milieu des affaires: </a:t>
            </a:r>
          </a:p>
          <a:p>
            <a:pPr lvl="4"/>
            <a:r>
              <a:rPr lang="fr-CA" sz="1600" dirty="0" smtClean="0"/>
              <a:t>Il est formé pour tout ce qui s’appelle </a:t>
            </a:r>
            <a:r>
              <a:rPr lang="fr-CA" sz="1600" i="1" dirty="0" smtClean="0"/>
              <a:t>« Business </a:t>
            </a:r>
            <a:r>
              <a:rPr lang="fr-CA" sz="1600" i="1" dirty="0" err="1" smtClean="0"/>
              <a:t>Analytics</a:t>
            </a:r>
            <a:r>
              <a:rPr lang="fr-CA" sz="1600" i="1" dirty="0" smtClean="0"/>
              <a:t> »</a:t>
            </a:r>
          </a:p>
          <a:p>
            <a:pPr lvl="1">
              <a:buNone/>
            </a:pPr>
            <a:r>
              <a:rPr lang="fr-CA" sz="1600" dirty="0" smtClean="0"/>
              <a:t> </a:t>
            </a:r>
          </a:p>
          <a:p>
            <a:pPr lvl="2"/>
            <a:endParaRPr lang="fr-CA" sz="400" dirty="0" smtClean="0"/>
          </a:p>
          <a:p>
            <a:pPr>
              <a:buNone/>
            </a:pPr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 fontScale="90000"/>
          </a:bodyPr>
          <a:lstStyle/>
          <a:p>
            <a:r>
              <a:rPr lang="fr-CA" sz="2400" dirty="0" smtClean="0"/>
              <a:t>Tâches typiques de l’actuaire dans d’autres domaines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r>
              <a:rPr lang="fr-CA" sz="2000" dirty="0" smtClean="0"/>
              <a:t>L’expression commune d’</a:t>
            </a:r>
            <a:r>
              <a:rPr lang="fr-FR" sz="2000" dirty="0" smtClean="0"/>
              <a:t>« </a:t>
            </a:r>
            <a:r>
              <a:rPr lang="fr-FR" sz="2000" b="1" dirty="0" smtClean="0"/>
              <a:t>actuaire</a:t>
            </a:r>
            <a:r>
              <a:rPr lang="fr-FR" sz="2000" dirty="0" smtClean="0"/>
              <a:t> » implique généralement être </a:t>
            </a:r>
            <a:r>
              <a:rPr lang="fr-FR" sz="2000" dirty="0" err="1" smtClean="0"/>
              <a:t>Fellow</a:t>
            </a:r>
            <a:r>
              <a:rPr lang="fr-FR" sz="2000" dirty="0" smtClean="0"/>
              <a:t> de l’institut Canadien des Actuaires (FICA);</a:t>
            </a:r>
          </a:p>
          <a:p>
            <a:pPr lvl="2"/>
            <a:r>
              <a:rPr lang="fr-FR" sz="1600" dirty="0" smtClean="0"/>
              <a:t>L’expression légale mentionne plutôt un « </a:t>
            </a:r>
            <a:r>
              <a:rPr lang="fr-FR" sz="1600" b="1" dirty="0" smtClean="0"/>
              <a:t>actuaire désigné</a:t>
            </a:r>
            <a:r>
              <a:rPr lang="fr-FR" sz="1600" dirty="0" smtClean="0"/>
              <a:t> » (d’une compagnie d’assurance) et désigne un FICA.</a:t>
            </a:r>
          </a:p>
          <a:p>
            <a:endParaRPr lang="fr-CA" sz="2000" dirty="0" smtClean="0"/>
          </a:p>
          <a:p>
            <a:r>
              <a:rPr lang="fr-CA" sz="2000" dirty="0" smtClean="0"/>
              <a:t>Essentiellement, pour être actuaire au Canada, il faut donc:</a:t>
            </a:r>
          </a:p>
          <a:p>
            <a:pPr marL="868680" lvl="2" indent="-457200">
              <a:buFont typeface="+mj-lt"/>
              <a:buAutoNum type="arabicPeriod"/>
            </a:pPr>
            <a:r>
              <a:rPr lang="fr-CA" sz="2000" dirty="0" smtClean="0"/>
              <a:t>Être </a:t>
            </a:r>
            <a:r>
              <a:rPr lang="fr-CA" sz="2000" dirty="0" err="1" smtClean="0"/>
              <a:t>Fellow</a:t>
            </a:r>
            <a:r>
              <a:rPr lang="fr-CA" sz="2000" dirty="0" smtClean="0"/>
              <a:t> de l’Institut Canadien des Actuaires (FICA); </a:t>
            </a:r>
          </a:p>
          <a:p>
            <a:pPr marL="868680" lvl="2" indent="-457200">
              <a:buFont typeface="+mj-lt"/>
              <a:buAutoNum type="arabicPeriod"/>
            </a:pPr>
            <a:r>
              <a:rPr lang="fr-CA" sz="2000" dirty="0" smtClean="0"/>
              <a:t>Détenir une expérience locale suffisante (3 ans).</a:t>
            </a:r>
          </a:p>
          <a:p>
            <a:pPr marL="868680" lvl="2" indent="-457200">
              <a:buFont typeface="+mj-lt"/>
              <a:buAutoNum type="arabicPeriod"/>
            </a:pPr>
            <a:endParaRPr lang="fr-CA" sz="2000" dirty="0" smtClean="0"/>
          </a:p>
          <a:p>
            <a:r>
              <a:rPr lang="fr-CA" sz="2000" u="sng" dirty="0" smtClean="0">
                <a:solidFill>
                  <a:srgbClr val="FF0000"/>
                </a:solidFill>
              </a:rPr>
              <a:t>Comment faire pour devenir </a:t>
            </a:r>
            <a:r>
              <a:rPr lang="fr-CA" sz="2000" u="sng" dirty="0" err="1" smtClean="0">
                <a:solidFill>
                  <a:srgbClr val="FF0000"/>
                </a:solidFill>
              </a:rPr>
              <a:t>Fellow</a:t>
            </a:r>
            <a:r>
              <a:rPr lang="fr-CA" sz="2000" u="sng" dirty="0" smtClean="0">
                <a:solidFill>
                  <a:srgbClr val="FF0000"/>
                </a:solidFill>
              </a:rPr>
              <a:t> de l’Institut Canadien des Actuaires ?</a:t>
            </a:r>
          </a:p>
          <a:p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Comment devient-on actuaire au Canada?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7200"/>
            <a:ext cx="7643192" cy="5714999"/>
          </a:xfrm>
        </p:spPr>
        <p:txBody>
          <a:bodyPr>
            <a:normAutofit/>
          </a:bodyPr>
          <a:lstStyle/>
          <a:p>
            <a:r>
              <a:rPr lang="fr-CA" dirty="0" smtClean="0"/>
              <a:t>Pour devenir FICA, il faut réussir une série d’examens professionnels administrés par l’une des deux associations professionnelles américaines: </a:t>
            </a:r>
          </a:p>
          <a:p>
            <a:pPr marL="571500" lvl="1" indent="-342900">
              <a:buFont typeface="+mj-lt"/>
              <a:buAutoNum type="arabicPeriod"/>
            </a:pPr>
            <a:r>
              <a:rPr lang="fr-CA" sz="1800" dirty="0" smtClean="0"/>
              <a:t>la </a:t>
            </a:r>
            <a:r>
              <a:rPr lang="fr-CA" sz="1800" b="1" i="1" dirty="0" smtClean="0"/>
              <a:t>Society of </a:t>
            </a:r>
            <a:r>
              <a:rPr lang="fr-CA" sz="1800" b="1" i="1" dirty="0" err="1" smtClean="0"/>
              <a:t>Actuaries</a:t>
            </a:r>
            <a:r>
              <a:rPr lang="fr-CA" sz="1800" dirty="0" smtClean="0"/>
              <a:t> (SOA), qui mène au titre de </a:t>
            </a:r>
            <a:r>
              <a:rPr lang="fr-CA" sz="1800" dirty="0" err="1" smtClean="0"/>
              <a:t>Fellow</a:t>
            </a:r>
            <a:r>
              <a:rPr lang="fr-CA" sz="1800" dirty="0" smtClean="0"/>
              <a:t> de la SOA (FSA)</a:t>
            </a:r>
          </a:p>
          <a:p>
            <a:pPr marL="937260" lvl="3" indent="-342900"/>
            <a:r>
              <a:rPr lang="fr-CA" dirty="0" smtClean="0"/>
              <a:t>Association couvrant principalement les domaines de l’assurance-vie, les régimes de retraite et l’assurance collective. </a:t>
            </a:r>
          </a:p>
          <a:p>
            <a:pPr marL="571500" lvl="1" indent="-342900">
              <a:buFont typeface="+mj-lt"/>
              <a:buAutoNum type="arabicPeriod"/>
            </a:pPr>
            <a:r>
              <a:rPr lang="fr-CA" sz="1800" dirty="0" smtClean="0"/>
              <a:t>la </a:t>
            </a:r>
            <a:r>
              <a:rPr lang="fr-CA" sz="1800" b="1" i="1" dirty="0" err="1" smtClean="0"/>
              <a:t>Casualty</a:t>
            </a:r>
            <a:r>
              <a:rPr lang="fr-CA" sz="1800" b="1" i="1" dirty="0" smtClean="0"/>
              <a:t> </a:t>
            </a:r>
            <a:r>
              <a:rPr lang="fr-CA" sz="1800" b="1" i="1" dirty="0" err="1" smtClean="0"/>
              <a:t>Actuarial</a:t>
            </a:r>
            <a:r>
              <a:rPr lang="fr-CA" sz="1800" b="1" i="1" dirty="0" smtClean="0"/>
              <a:t> Society</a:t>
            </a:r>
            <a:r>
              <a:rPr lang="fr-CA" sz="1800" b="1" dirty="0" smtClean="0"/>
              <a:t> </a:t>
            </a:r>
            <a:r>
              <a:rPr lang="fr-CA" sz="1800" dirty="0" smtClean="0"/>
              <a:t>(CAS), qui mène au titre de </a:t>
            </a:r>
            <a:r>
              <a:rPr lang="fr-CA" sz="1800" dirty="0" err="1" smtClean="0"/>
              <a:t>Fellow</a:t>
            </a:r>
            <a:r>
              <a:rPr lang="fr-CA" sz="1800" dirty="0" smtClean="0"/>
              <a:t> de la CAS (FCAS) </a:t>
            </a:r>
          </a:p>
          <a:p>
            <a:pPr marL="937260" lvl="3" indent="-342900"/>
            <a:r>
              <a:rPr lang="fr-CA" dirty="0" smtClean="0"/>
              <a:t>Association couvrant principalement le domaines de l’assurance IARD</a:t>
            </a:r>
          </a:p>
          <a:p>
            <a:pPr lvl="1">
              <a:buNone/>
            </a:pPr>
            <a:endParaRPr lang="fr-CA" u="sng" dirty="0" smtClean="0"/>
          </a:p>
          <a:p>
            <a:r>
              <a:rPr lang="fr-CA" u="sng" dirty="0" smtClean="0"/>
              <a:t> L’obtention d’un titre de FSA ou FCAS donne le titre de FICA</a:t>
            </a:r>
            <a:r>
              <a:rPr lang="fr-CA" dirty="0" smtClean="0"/>
              <a:t>  </a:t>
            </a:r>
          </a:p>
          <a:p>
            <a:pPr lvl="2"/>
            <a:r>
              <a:rPr lang="fr-CA" dirty="0" smtClean="0"/>
              <a:t>(à quelques détails près)</a:t>
            </a:r>
          </a:p>
          <a:p>
            <a:pPr lvl="1">
              <a:buNone/>
            </a:pPr>
            <a:endParaRPr lang="fr-CA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57200"/>
            <a:ext cx="6336704" cy="595536"/>
          </a:xfrm>
        </p:spPr>
        <p:txBody>
          <a:bodyPr anchor="t">
            <a:normAutofit/>
          </a:bodyPr>
          <a:lstStyle/>
          <a:p>
            <a:r>
              <a:rPr lang="fr-CA" sz="2400" dirty="0" err="1" smtClean="0"/>
              <a:t>Fellowship</a:t>
            </a:r>
            <a:r>
              <a:rPr lang="fr-CA" sz="2400" dirty="0" smtClean="0"/>
              <a:t> de l’Institut Canadien des Actuaires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1482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600705</TotalTime>
  <Words>2634</Words>
  <Application>Microsoft Office PowerPoint</Application>
  <PresentationFormat>Affichage à l'écran (4:3)</PresentationFormat>
  <Paragraphs>428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Calibri</vt:lpstr>
      <vt:lpstr>Wingdings</vt:lpstr>
      <vt:lpstr>Wingdings 3</vt:lpstr>
      <vt:lpstr>Composite</vt:lpstr>
      <vt:lpstr>Baccalauréat en actuariat    Un programme d’études sur la prévision et l’estimation des risques en assurance et en finance</vt:lpstr>
      <vt:lpstr>Qu’est-ce que l’actuariat?</vt:lpstr>
      <vt:lpstr>Qu’est-ce que l’actuariat?</vt:lpstr>
      <vt:lpstr>Tâches typiques de l’actuaire en IARD</vt:lpstr>
      <vt:lpstr>Tâches typiques de l’actuaire en assurance collective</vt:lpstr>
      <vt:lpstr>Tâches typiques de l’actuaire en régime de retraite</vt:lpstr>
      <vt:lpstr>Tâches typiques de l’actuaire dans d’autres domaines</vt:lpstr>
      <vt:lpstr>Comment devient-on actuaire au Canada?</vt:lpstr>
      <vt:lpstr>Fellowship de l’Institut Canadien des Actuaires</vt:lpstr>
      <vt:lpstr>Fellowship de l’Institut Canadien des Actuaires</vt:lpstr>
      <vt:lpstr>Fellowship de l’Institut Canadien des Actuaires</vt:lpstr>
      <vt:lpstr>Et ceux qui ne terminent pas les examens?</vt:lpstr>
      <vt:lpstr>Et l’université dans tout ça?</vt:lpstr>
      <vt:lpstr>2012: une réforme de l’Institut Canadien des Actuaires</vt:lpstr>
      <vt:lpstr>Le PAU de l’ICA</vt:lpstr>
      <vt:lpstr>Et le programme d’actuariat de l’UQAM?</vt:lpstr>
      <vt:lpstr>Statistiques du baccalauréat en actuariat de l’UQAM</vt:lpstr>
      <vt:lpstr>Historique du baccalauréat en actuariat de l’UQAM</vt:lpstr>
      <vt:lpstr>Contexte depuis la dernière modification de 2005</vt:lpstr>
      <vt:lpstr>Contexte depuis la dernière modification de 2005</vt:lpstr>
      <vt:lpstr>Programme de baccalauréat en actuariat</vt:lpstr>
      <vt:lpstr>Différents profils</vt:lpstr>
      <vt:lpstr>Cours obligatoires et cours en option</vt:lpstr>
      <vt:lpstr>Cours obligatoires du programme proposé</vt:lpstr>
      <vt:lpstr>Correspondance des cours</vt:lpstr>
      <vt:lpstr>Cours VEE  (Validation by Educational Experience)</vt:lpstr>
      <vt:lpstr>Présentation PowerPoint</vt:lpstr>
      <vt:lpstr>Cours en option </vt:lpstr>
      <vt:lpstr>Autres cours en option</vt:lpstr>
      <vt:lpstr>Un programme adapté au développement de l’actuariat</vt:lpstr>
      <vt:lpstr>Autres diplômes possibles</vt:lpstr>
      <vt:lpstr>Particularités de l’UQAM</vt:lpstr>
      <vt:lpstr>Particularités de l’UQAM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programme d’agrément universitaire de l’ICA et autres sujets connexes</dc:title>
  <dc:creator>Mathieu</dc:creator>
  <cp:lastModifiedBy>Girard, Chloé</cp:lastModifiedBy>
  <cp:revision>244</cp:revision>
  <dcterms:created xsi:type="dcterms:W3CDTF">2014-03-05T14:09:39Z</dcterms:created>
  <dcterms:modified xsi:type="dcterms:W3CDTF">2015-12-08T14:59:03Z</dcterms:modified>
</cp:coreProperties>
</file>