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65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7D5C-B3E2-4379-9877-0A6DA0CED4DE}" type="datetimeFigureOut">
              <a:rPr lang="fr-CA" smtClean="0"/>
              <a:t>2015-12-08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595D-9482-4752-ACAC-3DA8E8109A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5941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7D5C-B3E2-4379-9877-0A6DA0CED4DE}" type="datetimeFigureOut">
              <a:rPr lang="fr-CA" smtClean="0"/>
              <a:t>2015-12-08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595D-9482-4752-ACAC-3DA8E8109A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578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7D5C-B3E2-4379-9877-0A6DA0CED4DE}" type="datetimeFigureOut">
              <a:rPr lang="fr-CA" smtClean="0"/>
              <a:t>2015-12-08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595D-9482-4752-ACAC-3DA8E8109A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017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7D5C-B3E2-4379-9877-0A6DA0CED4DE}" type="datetimeFigureOut">
              <a:rPr lang="fr-CA" smtClean="0"/>
              <a:t>2015-12-08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595D-9482-4752-ACAC-3DA8E8109A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238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7D5C-B3E2-4379-9877-0A6DA0CED4DE}" type="datetimeFigureOut">
              <a:rPr lang="fr-CA" smtClean="0"/>
              <a:t>2015-12-08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595D-9482-4752-ACAC-3DA8E8109A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165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7D5C-B3E2-4379-9877-0A6DA0CED4DE}" type="datetimeFigureOut">
              <a:rPr lang="fr-CA" smtClean="0"/>
              <a:t>2015-12-08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595D-9482-4752-ACAC-3DA8E8109A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994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7D5C-B3E2-4379-9877-0A6DA0CED4DE}" type="datetimeFigureOut">
              <a:rPr lang="fr-CA" smtClean="0"/>
              <a:t>2015-12-08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595D-9482-4752-ACAC-3DA8E8109A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771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7D5C-B3E2-4379-9877-0A6DA0CED4DE}" type="datetimeFigureOut">
              <a:rPr lang="fr-CA" smtClean="0"/>
              <a:t>2015-12-08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595D-9482-4752-ACAC-3DA8E8109A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99284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7D5C-B3E2-4379-9877-0A6DA0CED4DE}" type="datetimeFigureOut">
              <a:rPr lang="fr-CA" smtClean="0"/>
              <a:t>2015-12-08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595D-9482-4752-ACAC-3DA8E8109A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67823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7D5C-B3E2-4379-9877-0A6DA0CED4DE}" type="datetimeFigureOut">
              <a:rPr lang="fr-CA" smtClean="0"/>
              <a:t>2015-12-08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595D-9482-4752-ACAC-3DA8E8109A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6777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7D5C-B3E2-4379-9877-0A6DA0CED4DE}" type="datetimeFigureOut">
              <a:rPr lang="fr-CA" smtClean="0"/>
              <a:t>2015-12-08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595D-9482-4752-ACAC-3DA8E8109A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458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D7D5C-B3E2-4379-9877-0A6DA0CED4DE}" type="datetimeFigureOut">
              <a:rPr lang="fr-CA" smtClean="0"/>
              <a:t>2015-12-08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0595D-9482-4752-ACAC-3DA8E8109A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498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b="1" dirty="0" smtClean="0"/>
              <a:t>Baccalauréat en droit l’UQAM</a:t>
            </a:r>
            <a:endParaRPr lang="fr-CA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A" sz="3400" b="1" dirty="0" smtClean="0">
                <a:solidFill>
                  <a:schemeClr val="tx1"/>
                </a:solidFill>
              </a:rPr>
              <a:t>Comprendre</a:t>
            </a:r>
            <a:r>
              <a:rPr lang="fr-CA" sz="3400" b="1" dirty="0">
                <a:solidFill>
                  <a:schemeClr val="tx1"/>
                </a:solidFill>
              </a:rPr>
              <a:t>, argumenter et convaincre</a:t>
            </a:r>
          </a:p>
        </p:txBody>
      </p:sp>
    </p:spTree>
    <p:extLst>
      <p:ext uri="{BB962C8B-B14F-4D97-AF65-F5344CB8AC3E}">
        <p14:creationId xmlns:p14="http://schemas.microsoft.com/office/powerpoint/2010/main" val="2193041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fr-CA" sz="3600" b="1" dirty="0" smtClean="0"/>
              <a:t/>
            </a:r>
            <a:br>
              <a:rPr lang="fr-CA" sz="3600" b="1" dirty="0" smtClean="0"/>
            </a:br>
            <a:r>
              <a:rPr lang="fr-CA" sz="3600" b="1" dirty="0"/>
              <a:t/>
            </a:r>
            <a:br>
              <a:rPr lang="fr-CA" sz="3600" b="1" dirty="0"/>
            </a:br>
            <a:r>
              <a:rPr lang="fr-CA" sz="3800" b="1" dirty="0" smtClean="0"/>
              <a:t>Le </a:t>
            </a:r>
            <a:r>
              <a:rPr lang="fr-CA" sz="3800" b="1" dirty="0"/>
              <a:t>baccalauréat en droit </a:t>
            </a:r>
            <a:r>
              <a:rPr lang="fr-CA" sz="3800" b="1" dirty="0" smtClean="0"/>
              <a:t>de l’UQAM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dirty="0" smtClean="0"/>
              <a:t>1. Mot de bienvenue </a:t>
            </a:r>
          </a:p>
          <a:p>
            <a:pPr marL="0" indent="0">
              <a:buNone/>
            </a:pPr>
            <a:r>
              <a:rPr lang="fr-CA" dirty="0"/>
              <a:t>2</a:t>
            </a:r>
            <a:r>
              <a:rPr lang="fr-CA" dirty="0" smtClean="0"/>
              <a:t>. </a:t>
            </a:r>
            <a:r>
              <a:rPr lang="fr-CA" dirty="0"/>
              <a:t>Le baccalauréat en droit de l’UQAM </a:t>
            </a:r>
            <a:r>
              <a:rPr lang="fr-CA" dirty="0" smtClean="0"/>
              <a:t>: mise </a:t>
            </a:r>
            <a:r>
              <a:rPr lang="fr-CA" dirty="0"/>
              <a:t>en contexte </a:t>
            </a:r>
            <a:endParaRPr lang="fr-CA" dirty="0" smtClean="0"/>
          </a:p>
          <a:p>
            <a:pPr marL="0" indent="0">
              <a:buNone/>
            </a:pPr>
            <a:r>
              <a:rPr lang="fr-CA" dirty="0"/>
              <a:t>3</a:t>
            </a:r>
            <a:r>
              <a:rPr lang="fr-CA" dirty="0" smtClean="0"/>
              <a:t>. </a:t>
            </a:r>
            <a:r>
              <a:rPr lang="fr-CA" dirty="0"/>
              <a:t>Le baccalauréat en droit : </a:t>
            </a:r>
            <a:r>
              <a:rPr lang="fr-CA" dirty="0" smtClean="0"/>
              <a:t>valeurs </a:t>
            </a:r>
            <a:r>
              <a:rPr lang="fr-CA" dirty="0"/>
              <a:t>et </a:t>
            </a:r>
            <a:r>
              <a:rPr lang="fr-CA" dirty="0" smtClean="0"/>
              <a:t>approches pédagogiques spécifiques</a:t>
            </a:r>
          </a:p>
          <a:p>
            <a:pPr marL="0" indent="0">
              <a:buNone/>
            </a:pPr>
            <a:r>
              <a:rPr lang="fr-CA" dirty="0"/>
              <a:t>4</a:t>
            </a:r>
            <a:r>
              <a:rPr lang="fr-CA" dirty="0" smtClean="0"/>
              <a:t>. Conclusion</a:t>
            </a:r>
            <a:r>
              <a:rPr lang="fr-CA" dirty="0"/>
              <a:t> : </a:t>
            </a:r>
            <a:r>
              <a:rPr lang="fr-CA" dirty="0" smtClean="0"/>
              <a:t>quelques mots sur le marché des services juridiques </a:t>
            </a:r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7640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3400" b="1" dirty="0" smtClean="0"/>
              <a:t/>
            </a:r>
            <a:br>
              <a:rPr lang="fr-CA" sz="3400" b="1" dirty="0" smtClean="0"/>
            </a:br>
            <a:r>
              <a:rPr lang="fr-CA" sz="3400" b="1" dirty="0" smtClean="0"/>
              <a:t>3</a:t>
            </a:r>
            <a:r>
              <a:rPr lang="fr-CA" sz="3400" b="1" dirty="0"/>
              <a:t>. Le baccalauréat en droit de l’UQAM : </a:t>
            </a:r>
            <a:r>
              <a:rPr lang="fr-CA" sz="3400" b="1" dirty="0" smtClean="0"/>
              <a:t/>
            </a:r>
            <a:br>
              <a:rPr lang="fr-CA" sz="3400" b="1" dirty="0" smtClean="0"/>
            </a:br>
            <a:r>
              <a:rPr lang="fr-CA" sz="3400" b="1" dirty="0" smtClean="0"/>
              <a:t>une mise </a:t>
            </a:r>
            <a:r>
              <a:rPr lang="fr-CA" sz="3400" b="1" dirty="0"/>
              <a:t>en contexte </a:t>
            </a:r>
            <a:r>
              <a:rPr lang="fr-CA" sz="3400" dirty="0"/>
              <a:t/>
            </a:r>
            <a:br>
              <a:rPr lang="fr-CA" sz="3400" dirty="0"/>
            </a:br>
            <a:endParaRPr lang="fr-CA" sz="3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sz="3000" dirty="0" smtClean="0"/>
              <a:t>a</a:t>
            </a:r>
            <a:r>
              <a:rPr lang="fr-CA" sz="3000" dirty="0"/>
              <a:t>. </a:t>
            </a:r>
            <a:r>
              <a:rPr lang="fr-CA" sz="3000" dirty="0" smtClean="0"/>
              <a:t>Des petites cohortes qui favorisent des rapports plus personnalisés </a:t>
            </a:r>
            <a:endParaRPr lang="fr-CA" sz="3000" dirty="0"/>
          </a:p>
          <a:p>
            <a:pPr marL="0" indent="0">
              <a:buNone/>
            </a:pPr>
            <a:r>
              <a:rPr lang="fr-CA" sz="3000" dirty="0"/>
              <a:t>b. </a:t>
            </a:r>
            <a:r>
              <a:rPr lang="fr-CA" sz="3000" dirty="0" smtClean="0"/>
              <a:t>La diversité de la population étudiante: une richesse</a:t>
            </a:r>
          </a:p>
          <a:p>
            <a:pPr marL="0" indent="0">
              <a:buNone/>
            </a:pPr>
            <a:r>
              <a:rPr lang="fr-CA" sz="3000" dirty="0"/>
              <a:t>c. La gloire et ses </a:t>
            </a:r>
            <a:r>
              <a:rPr lang="fr-CA" sz="3000" dirty="0" smtClean="0"/>
              <a:t>rançons: un programme prisé et contingenté  </a:t>
            </a:r>
            <a:r>
              <a:rPr lang="fr-CA" sz="3000" dirty="0"/>
              <a:t>  </a:t>
            </a:r>
          </a:p>
          <a:p>
            <a:pPr marL="0" indent="0">
              <a:buNone/>
            </a:pPr>
            <a:r>
              <a:rPr lang="fr-CA" sz="3000" dirty="0"/>
              <a:t>d. Les conditions d’admission au baccalauréat en droit </a:t>
            </a:r>
            <a:r>
              <a:rPr lang="fr-CA" sz="3000" dirty="0" smtClean="0"/>
              <a:t>de l’UQAM</a:t>
            </a:r>
          </a:p>
          <a:p>
            <a:pPr marL="0" indent="0">
              <a:buNone/>
            </a:pPr>
            <a:r>
              <a:rPr lang="fr-CA" sz="3000" dirty="0"/>
              <a:t>e. </a:t>
            </a:r>
            <a:r>
              <a:rPr lang="fr-CA" sz="3000" dirty="0" smtClean="0"/>
              <a:t>Le baccalauréat </a:t>
            </a:r>
            <a:r>
              <a:rPr lang="fr-CA" sz="3000" dirty="0"/>
              <a:t>en droit </a:t>
            </a:r>
            <a:r>
              <a:rPr lang="fr-CA" sz="3000" dirty="0" smtClean="0"/>
              <a:t>de l’UQAM: un baccalauréat fort de sa jeunesse </a:t>
            </a:r>
            <a:endParaRPr lang="fr-CA" sz="3000" dirty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13025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sz="3800" b="1" dirty="0" smtClean="0"/>
              <a:t>4</a:t>
            </a:r>
            <a:r>
              <a:rPr lang="fr-CA" sz="3800" b="1" dirty="0"/>
              <a:t>. Le baccalauréat en </a:t>
            </a:r>
            <a:r>
              <a:rPr lang="fr-CA" sz="3800" b="1" dirty="0" smtClean="0"/>
              <a:t>droit de l’UQAM</a:t>
            </a:r>
            <a:r>
              <a:rPr lang="fr-CA" sz="3800" b="1" dirty="0"/>
              <a:t> : </a:t>
            </a:r>
            <a:r>
              <a:rPr lang="fr-CA" sz="3800" b="1" dirty="0" smtClean="0"/>
              <a:t/>
            </a:r>
            <a:br>
              <a:rPr lang="fr-CA" sz="3800" b="1" dirty="0" smtClean="0"/>
            </a:br>
            <a:r>
              <a:rPr lang="fr-CA" sz="3800" b="1" dirty="0" smtClean="0"/>
              <a:t>les </a:t>
            </a:r>
            <a:r>
              <a:rPr lang="fr-CA" sz="3800" b="1" dirty="0"/>
              <a:t>valeurs et les approche </a:t>
            </a:r>
            <a:r>
              <a:rPr lang="fr-CA" sz="3800" b="1" dirty="0" smtClean="0"/>
              <a:t>pédagogiques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r>
              <a:rPr lang="fr-CA" dirty="0" smtClean="0"/>
              <a:t>a. Un programme critique de l’ordre établi et préoccupé de justice sociale </a:t>
            </a:r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 smtClean="0"/>
              <a:t>b</a:t>
            </a:r>
            <a:r>
              <a:rPr lang="fr-CA" dirty="0"/>
              <a:t>. </a:t>
            </a:r>
            <a:r>
              <a:rPr lang="fr-CA" dirty="0" smtClean="0"/>
              <a:t>Un programme qui valorise le droit social, le travail d’équipe et l’implication sociale et communautaire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75619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b="1" dirty="0" smtClean="0"/>
              <a:t>Conclusion: quelques mots sur le marché des services juridiques </a:t>
            </a:r>
            <a:endParaRPr lang="fr-CA" dirty="0"/>
          </a:p>
        </p:txBody>
      </p:sp>
      <p:pic>
        <p:nvPicPr>
          <p:cNvPr id="4" name="Espace réservé du contenu 3" descr="http://geo.uqam.ca/upload/files/Logos/uqam_logo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36912"/>
            <a:ext cx="6158483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36022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88</Words>
  <Application>Microsoft Office PowerPoint</Application>
  <PresentationFormat>Affichage à l'écran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Thème Office</vt:lpstr>
      <vt:lpstr>Baccalauréat en droit l’UQAM</vt:lpstr>
      <vt:lpstr>  Le baccalauréat en droit de l’UQAM </vt:lpstr>
      <vt:lpstr> 3. Le baccalauréat en droit de l’UQAM :  une mise en contexte  </vt:lpstr>
      <vt:lpstr> 4. Le baccalauréat en droit de l’UQAM :  les valeurs et les approche pédagogiques </vt:lpstr>
      <vt:lpstr> Conclusion: quelques mots sur le marché des services juridiques </vt:lpstr>
    </vt:vector>
  </TitlesOfParts>
  <Company>UQAM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Baccalauréat en droit l’UQAM</dc:title>
  <dc:creator>Forget, Patrick</dc:creator>
  <cp:lastModifiedBy>Girard, Chloé</cp:lastModifiedBy>
  <cp:revision>1</cp:revision>
  <dcterms:created xsi:type="dcterms:W3CDTF">2015-12-07T21:51:07Z</dcterms:created>
  <dcterms:modified xsi:type="dcterms:W3CDTF">2015-12-08T14:48:11Z</dcterms:modified>
</cp:coreProperties>
</file>