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notesMasterIdLst>
    <p:notesMasterId r:id="rId13"/>
  </p:notesMasterIdLst>
  <p:sldIdLst>
    <p:sldId id="258" r:id="rId3"/>
    <p:sldId id="260" r:id="rId4"/>
    <p:sldId id="261" r:id="rId5"/>
    <p:sldId id="262" r:id="rId6"/>
    <p:sldId id="269" r:id="rId7"/>
    <p:sldId id="270" r:id="rId8"/>
    <p:sldId id="259" r:id="rId9"/>
    <p:sldId id="271" r:id="rId10"/>
    <p:sldId id="267" r:id="rId11"/>
    <p:sldId id="268" r:id="rId12"/>
  </p:sldIdLst>
  <p:sldSz cx="8890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111"/>
    <a:srgbClr val="B18C21"/>
    <a:srgbClr val="FDC82F"/>
    <a:srgbClr val="90510E"/>
    <a:srgbClr val="E69202"/>
    <a:srgbClr val="A56911"/>
    <a:srgbClr val="003251"/>
    <a:srgbClr val="0A55A0"/>
    <a:srgbClr val="0079BA"/>
    <a:srgbClr val="004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1" autoAdjust="0"/>
    <p:restoredTop sz="94619" autoAdjust="0"/>
  </p:normalViewPr>
  <p:slideViewPr>
    <p:cSldViewPr>
      <p:cViewPr>
        <p:scale>
          <a:sx n="66" d="100"/>
          <a:sy n="66" d="100"/>
        </p:scale>
        <p:origin x="-946" y="-274"/>
      </p:cViewPr>
      <p:guideLst>
        <p:guide orient="horz" pos="2160"/>
        <p:guide pos="30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705A7-ED4B-400A-8067-88069BFB26FA}" type="datetimeFigureOut">
              <a:rPr lang="fr-CA" smtClean="0"/>
              <a:pPr/>
              <a:t>2014-12-08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685800"/>
            <a:ext cx="444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69CF3-C293-442C-B137-7476FC78D47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4351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69CF3-C293-442C-B137-7476FC78D474}" type="slidenum">
              <a:rPr lang="fr-CA" smtClean="0"/>
              <a:pPr/>
              <a:t>1</a:t>
            </a:fld>
            <a:endParaRPr lang="fr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69CF3-C293-442C-B137-7476FC78D474}" type="slidenum">
              <a:rPr lang="fr-CA" smtClean="0"/>
              <a:pPr/>
              <a:t>2</a:t>
            </a:fld>
            <a:endParaRPr lang="fr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69CF3-C293-442C-B137-7476FC78D474}" type="slidenum">
              <a:rPr lang="fr-CA" smtClean="0"/>
              <a:pPr/>
              <a:t>3</a:t>
            </a:fld>
            <a:endParaRPr lang="fr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69CF3-C293-442C-B137-7476FC78D474}" type="slidenum">
              <a:rPr lang="fr-CA" smtClean="0"/>
              <a:pPr/>
              <a:t>4</a:t>
            </a:fld>
            <a:endParaRPr lang="fr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69CF3-C293-442C-B137-7476FC78D474}" type="slidenum">
              <a:rPr lang="fr-CA" smtClean="0"/>
              <a:pPr/>
              <a:t>7</a:t>
            </a:fld>
            <a:endParaRPr lang="fr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69CF3-C293-442C-B137-7476FC78D474}" type="slidenum">
              <a:rPr lang="fr-CA" smtClean="0"/>
              <a:pPr/>
              <a:t>9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-1" y="0"/>
            <a:ext cx="8890001" cy="5587200"/>
          </a:xfrm>
          <a:prstGeom prst="rect">
            <a:avLst/>
          </a:prstGeom>
          <a:solidFill>
            <a:srgbClr val="B18C21"/>
          </a:solidFill>
        </p:spPr>
        <p:txBody>
          <a:bodyPr vert="horz" lIns="507600" tIns="1015200" rIns="507600" bIns="0" rtlCol="0" anchor="t" anchorCtr="0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8890000" cy="4221088"/>
          </a:xfrm>
          <a:noFill/>
        </p:spPr>
        <p:txBody>
          <a:bodyPr lIns="507600" tIns="1015200" rIns="507600" bIns="0" anchor="t" anchorCtr="0">
            <a:normAutofit/>
          </a:bodyPr>
          <a:lstStyle>
            <a:lvl1pPr algn="l">
              <a:defRPr sz="5600" b="1" cap="all" baseline="0">
                <a:solidFill>
                  <a:srgbClr val="EEB11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TITRE DE </a:t>
            </a:r>
            <a:br>
              <a:rPr lang="en-US" dirty="0" smtClean="0"/>
            </a:br>
            <a:r>
              <a:rPr lang="en-US" dirty="0" smtClean="0"/>
              <a:t>LA CONFÉRENCE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4149079"/>
            <a:ext cx="8890000" cy="1434093"/>
          </a:xfrm>
          <a:noFill/>
        </p:spPr>
        <p:txBody>
          <a:bodyPr lIns="507600" tIns="381600" rIns="507600" bIns="381600" anchor="b" anchorCtr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Sous </a:t>
            </a:r>
            <a:r>
              <a:rPr lang="en-US" dirty="0" err="1" smtClean="0"/>
              <a:t>titre</a:t>
            </a:r>
            <a:endParaRPr lang="fr-C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587200"/>
            <a:ext cx="8890000" cy="316800"/>
          </a:xfrm>
          <a:prstGeom prst="rect">
            <a:avLst/>
          </a:prstGeom>
          <a:solidFill>
            <a:srgbClr val="EEB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320566" y="5565337"/>
            <a:ext cx="1548000" cy="3168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679D17C-55F7-4C7A-A463-BDD94869E00A}" type="datetime1">
              <a:rPr lang="fr-CA" smtClean="0"/>
              <a:pPr/>
              <a:t>2014-12-08</a:t>
            </a:fld>
            <a:endParaRPr lang="fr-CA"/>
          </a:p>
        </p:txBody>
      </p:sp>
      <p:pic>
        <p:nvPicPr>
          <p:cNvPr id="1026" name="Picture 2" descr="\\132.208.103.29\ServComm\Guide d'identité visuelle\CAHIER DE NORMES\Fac Communication\1 Logotypes\UQAM Logos Faculté de communication\COUL\JPG\lg Faculte-communication-externe-COU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6" y="5918028"/>
            <a:ext cx="4180332" cy="75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416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colonnes blan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 userDrawn="1"/>
        </p:nvSpPr>
        <p:spPr>
          <a:xfrm>
            <a:off x="-1" y="0"/>
            <a:ext cx="8890001" cy="5587200"/>
          </a:xfrm>
          <a:prstGeom prst="rect">
            <a:avLst/>
          </a:prstGeom>
          <a:solidFill>
            <a:schemeClr val="bg1"/>
          </a:solidFill>
        </p:spPr>
        <p:txBody>
          <a:bodyPr vert="horz" lIns="507600" tIns="1015200" rIns="507600" bIns="0" rtlCol="0" anchor="t" anchorCtr="0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2552" y="0"/>
            <a:ext cx="2664296" cy="1326821"/>
          </a:xfrm>
        </p:spPr>
        <p:txBody>
          <a:bodyPr tIns="507600">
            <a:normAutofit/>
          </a:bodyPr>
          <a:lstStyle>
            <a:lvl1pPr marL="0" indent="0">
              <a:buNone/>
              <a:defRPr sz="5600" b="0" i="0">
                <a:solidFill>
                  <a:srgbClr val="EEB11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076848" y="-1503"/>
            <a:ext cx="2664296" cy="1326821"/>
          </a:xfrm>
        </p:spPr>
        <p:txBody>
          <a:bodyPr tIns="507600">
            <a:normAutofit/>
          </a:bodyPr>
          <a:lstStyle>
            <a:lvl1pPr marL="0" indent="0">
              <a:buNone/>
              <a:defRPr sz="5600" b="0" i="0">
                <a:solidFill>
                  <a:srgbClr val="EEB11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741144" y="0"/>
            <a:ext cx="2664296" cy="1326821"/>
          </a:xfrm>
        </p:spPr>
        <p:txBody>
          <a:bodyPr tIns="507600">
            <a:normAutofit/>
          </a:bodyPr>
          <a:lstStyle>
            <a:lvl1pPr marL="0" indent="0">
              <a:buNone/>
              <a:defRPr sz="5600" b="0" i="0">
                <a:solidFill>
                  <a:srgbClr val="EEB11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12552" y="1340768"/>
            <a:ext cx="2638800" cy="4175795"/>
          </a:xfrm>
        </p:spPr>
        <p:txBody>
          <a:bodyPr>
            <a:normAutofit/>
          </a:bodyPr>
          <a:lstStyle>
            <a:lvl1pPr marL="0" indent="0">
              <a:buNone/>
              <a:defRPr sz="1900" b="0" i="0">
                <a:solidFill>
                  <a:srgbClr val="90510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076848" y="1340768"/>
            <a:ext cx="2638800" cy="4175795"/>
          </a:xfrm>
        </p:spPr>
        <p:txBody>
          <a:bodyPr>
            <a:normAutofit/>
          </a:bodyPr>
          <a:lstStyle>
            <a:lvl1pPr marL="0" indent="0">
              <a:buNone/>
              <a:defRPr sz="1900" b="0" i="0">
                <a:solidFill>
                  <a:srgbClr val="90510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5741144" y="1340768"/>
            <a:ext cx="2638800" cy="4175795"/>
          </a:xfrm>
        </p:spPr>
        <p:txBody>
          <a:bodyPr>
            <a:normAutofit/>
          </a:bodyPr>
          <a:lstStyle>
            <a:lvl1pPr marL="0" indent="0">
              <a:buNone/>
              <a:defRPr sz="1900" b="0" i="0">
                <a:solidFill>
                  <a:srgbClr val="90510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5589240"/>
            <a:ext cx="7757368" cy="316800"/>
          </a:xfrm>
        </p:spPr>
        <p:txBody>
          <a:bodyPr vert="horz" lIns="507600" tIns="45720" rIns="91440" bIns="45720" rtlCol="0" anchor="ctr"/>
          <a:lstStyle>
            <a:lvl1pPr marL="0" algn="l" defTabSz="914400" rtl="0" eaLnBrk="1" latinLnBrk="0" hangingPunct="1">
              <a:defRPr lang="fr-CA" sz="1400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fr-CA" cap="all" dirty="0" smtClean="0"/>
              <a:t>TITRE</a:t>
            </a:r>
            <a:r>
              <a:rPr lang="fr-CA" dirty="0" smtClean="0"/>
              <a:t> DE LA CONFÉRENCE</a:t>
            </a:r>
            <a:endParaRPr lang="fr-CA" dirty="0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10000" y="5587200"/>
            <a:ext cx="1080000" cy="316800"/>
          </a:xfrm>
        </p:spPr>
        <p:txBody>
          <a:bodyPr vert="horz" lIns="91440" tIns="45720" rIns="507600" bIns="45720" rtlCol="0" anchor="ctr"/>
          <a:lstStyle>
            <a:lvl1pPr>
              <a:defRPr lang="fr-CA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D68B89D-13AA-4925-8219-7E0F89A14DF1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20" name="Picture 2" descr="\\132.208.103.29\ServComm\Guide d'identité visuelle\CAHIER DE NORMES\Fac Communication\1 Logotypes\UQAM Logos Faculté de communication\COUL\JPG\lg Faculte-communication-externe-COUL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6" y="5918028"/>
            <a:ext cx="4180332" cy="75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 userDrawn="1"/>
        </p:nvSpPr>
        <p:spPr>
          <a:xfrm>
            <a:off x="-1" y="5560472"/>
            <a:ext cx="8909497" cy="316800"/>
          </a:xfrm>
          <a:prstGeom prst="rect">
            <a:avLst/>
          </a:prstGeom>
          <a:solidFill>
            <a:srgbClr val="EEB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57644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photo-communicatio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8889999" cy="57472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8890000" cy="4149080"/>
          </a:xfrm>
          <a:noFill/>
        </p:spPr>
        <p:txBody>
          <a:bodyPr lIns="507600" tIns="1015200" rIns="507600" bIns="0" anchor="t" anchorCtr="0">
            <a:normAutofit/>
          </a:bodyPr>
          <a:lstStyle>
            <a:lvl1pPr algn="l">
              <a:defRPr sz="5600" b="1" cap="all">
                <a:solidFill>
                  <a:srgbClr val="EEB11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149079"/>
            <a:ext cx="8890000" cy="1434093"/>
          </a:xfrm>
          <a:noFill/>
        </p:spPr>
        <p:txBody>
          <a:bodyPr lIns="507600" tIns="381600" rIns="507600" bIns="381600" anchor="b" anchorCtr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r-CA" dirty="0"/>
          </a:p>
        </p:txBody>
      </p:sp>
      <p:pic>
        <p:nvPicPr>
          <p:cNvPr id="8" name="Picture 2" descr="\\132.208.103.29\ServComm\Guide d'identité visuelle\CAHIER DE NORMES\Fac Communication\1 Logotypes\UQAM Logos Faculté de communication\COUL\JPG\lg Faculte-communication-externe-COUL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6" y="5918028"/>
            <a:ext cx="4180332" cy="75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-19496" y="5589240"/>
            <a:ext cx="8909496" cy="316800"/>
          </a:xfrm>
          <a:prstGeom prst="rect">
            <a:avLst/>
          </a:prstGeom>
          <a:solidFill>
            <a:srgbClr val="EEB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20171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-1" y="0"/>
            <a:ext cx="8890001" cy="5587200"/>
          </a:xfrm>
          <a:prstGeom prst="rect">
            <a:avLst/>
          </a:prstGeom>
          <a:solidFill>
            <a:srgbClr val="B18C21"/>
          </a:solidFill>
        </p:spPr>
        <p:txBody>
          <a:bodyPr vert="horz" lIns="507600" tIns="1015200" rIns="507600" bIns="0" rtlCol="0" anchor="t" anchorCtr="0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8890000" cy="5589240"/>
          </a:xfrm>
          <a:noFill/>
        </p:spPr>
        <p:txBody>
          <a:bodyPr vert="horz" lIns="507600" tIns="1015200" rIns="507600" bIns="381600" rtlCol="0">
            <a:noAutofit/>
          </a:bodyPr>
          <a:lstStyle>
            <a:lvl1pPr>
              <a:defRPr lang="en-US" sz="2800" smtClean="0">
                <a:solidFill>
                  <a:srgbClr val="FDC82F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US" smtClean="0">
                <a:solidFill>
                  <a:srgbClr val="E69202"/>
                </a:solidFill>
                <a:latin typeface="Arial" pitchFamily="34" charset="0"/>
                <a:cs typeface="Arial" pitchFamily="34" charset="0"/>
              </a:defRPr>
            </a:lvl2pPr>
            <a:lvl3pPr>
              <a:defRPr lang="en-US" sz="2800" smtClean="0">
                <a:solidFill>
                  <a:srgbClr val="E69202"/>
                </a:solidFill>
                <a:latin typeface="Arial" pitchFamily="34" charset="0"/>
                <a:cs typeface="Arial" pitchFamily="34" charset="0"/>
              </a:defRPr>
            </a:lvl3pPr>
            <a:lvl4pPr>
              <a:defRPr lang="en-US" sz="2800" smtClean="0">
                <a:solidFill>
                  <a:srgbClr val="E69202"/>
                </a:solidFill>
                <a:latin typeface="Arial" pitchFamily="34" charset="0"/>
                <a:cs typeface="Arial" pitchFamily="34" charset="0"/>
              </a:defRPr>
            </a:lvl4pPr>
            <a:lvl5pPr>
              <a:defRPr lang="fr-CA" sz="2800">
                <a:solidFill>
                  <a:srgbClr val="E6920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marL="0" lvl="0" indent="0">
              <a:buNone/>
            </a:pPr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2" descr="\\132.208.103.29\ServComm\Guide d'identité visuelle\CAHIER DE NORMES\Fac Communication\1 Logotypes\UQAM Logos Faculté de communication\COUL\JPG\lg Faculte-communication-externe-COU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6" y="5918028"/>
            <a:ext cx="4180332" cy="75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-1" y="5589240"/>
            <a:ext cx="8909497" cy="316800"/>
          </a:xfrm>
          <a:prstGeom prst="rect">
            <a:avLst/>
          </a:prstGeom>
          <a:solidFill>
            <a:srgbClr val="EEB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0779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photo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-1" y="0"/>
            <a:ext cx="5597129" cy="5587200"/>
          </a:xfrm>
          <a:prstGeom prst="rect">
            <a:avLst/>
          </a:prstGeom>
          <a:solidFill>
            <a:srgbClr val="B18C21"/>
          </a:solidFill>
        </p:spPr>
        <p:txBody>
          <a:bodyPr vert="horz" lIns="507600" tIns="1015200" rIns="507600" bIns="0" rtlCol="0" anchor="t" anchorCtr="0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5597128" cy="5587200"/>
          </a:xfrm>
          <a:noFill/>
        </p:spPr>
        <p:txBody>
          <a:bodyPr vert="horz" lIns="507600" tIns="1015200" rIns="507600" bIns="381600" rtlCol="0">
            <a:noAutofit/>
          </a:bodyPr>
          <a:lstStyle>
            <a:lvl1pPr>
              <a:defRPr lang="en-US" sz="2800" dirty="0" smtClean="0">
                <a:solidFill>
                  <a:srgbClr val="FDC82F"/>
                </a:solidFill>
                <a:latin typeface="Arial" pitchFamily="34" charset="0"/>
                <a:cs typeface="Arial" pitchFamily="34" charset="0"/>
              </a:defRPr>
            </a:lvl1pPr>
            <a:lvl2pPr marL="507600" indent="0">
              <a:buNone/>
              <a:defRPr lang="en-US" sz="1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marL="0" lvl="0" indent="0">
              <a:buNone/>
            </a:pPr>
            <a:r>
              <a:rPr lang="en-US" dirty="0" smtClean="0"/>
              <a:t>Click to edit Master text styles</a:t>
            </a:r>
          </a:p>
        </p:txBody>
      </p:sp>
      <p:pic>
        <p:nvPicPr>
          <p:cNvPr id="15" name="Image 14" descr="imageHaut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5597128" y="-99392"/>
            <a:ext cx="3342132" cy="5702999"/>
          </a:xfrm>
          <a:prstGeom prst="rect">
            <a:avLst/>
          </a:prstGeom>
        </p:spPr>
      </p:pic>
      <p:pic>
        <p:nvPicPr>
          <p:cNvPr id="10" name="Picture 2" descr="\\132.208.103.29\ServComm\Guide d'identité visuelle\CAHIER DE NORMES\Fac Communication\1 Logotypes\UQAM Logos Faculté de communication\COUL\JPG\lg Faculte-communication-externe-COUL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6" y="5918028"/>
            <a:ext cx="4180332" cy="75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-19496" y="5589240"/>
            <a:ext cx="8958756" cy="316800"/>
          </a:xfrm>
          <a:prstGeom prst="rect">
            <a:avLst/>
          </a:prstGeom>
          <a:solidFill>
            <a:srgbClr val="EEB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0465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colonnes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-1" y="0"/>
            <a:ext cx="8890001" cy="5587200"/>
          </a:xfrm>
          <a:prstGeom prst="rect">
            <a:avLst/>
          </a:prstGeom>
          <a:solidFill>
            <a:srgbClr val="B18C21"/>
          </a:solidFill>
        </p:spPr>
        <p:txBody>
          <a:bodyPr vert="horz" lIns="507600" tIns="1015200" rIns="507600" bIns="0" rtlCol="0" anchor="t" anchorCtr="0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5587200"/>
            <a:ext cx="8890000" cy="316800"/>
          </a:xfrm>
          <a:prstGeom prst="rect">
            <a:avLst/>
          </a:prstGeom>
          <a:solidFill>
            <a:srgbClr val="FDC8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2552" y="0"/>
            <a:ext cx="2664296" cy="1326821"/>
          </a:xfrm>
        </p:spPr>
        <p:txBody>
          <a:bodyPr tIns="507600">
            <a:normAutofit/>
          </a:bodyPr>
          <a:lstStyle>
            <a:lvl1pPr marL="0" indent="0">
              <a:buNone/>
              <a:defRPr sz="5600" b="0" i="0">
                <a:solidFill>
                  <a:srgbClr val="EEB11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076848" y="0"/>
            <a:ext cx="2664296" cy="1326821"/>
          </a:xfrm>
        </p:spPr>
        <p:txBody>
          <a:bodyPr tIns="507600">
            <a:normAutofit/>
          </a:bodyPr>
          <a:lstStyle>
            <a:lvl1pPr marL="0" indent="0">
              <a:buNone/>
              <a:defRPr sz="5600" b="0" i="0">
                <a:solidFill>
                  <a:srgbClr val="EEB11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741144" y="0"/>
            <a:ext cx="2664296" cy="1326821"/>
          </a:xfrm>
        </p:spPr>
        <p:txBody>
          <a:bodyPr tIns="507600">
            <a:normAutofit/>
          </a:bodyPr>
          <a:lstStyle>
            <a:lvl1pPr marL="0" indent="0">
              <a:buNone/>
              <a:defRPr sz="5600" b="0" i="0">
                <a:solidFill>
                  <a:srgbClr val="EEB11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12552" y="1340768"/>
            <a:ext cx="2638800" cy="4175795"/>
          </a:xfrm>
        </p:spPr>
        <p:txBody>
          <a:bodyPr>
            <a:normAutofit/>
          </a:bodyPr>
          <a:lstStyle>
            <a:lvl1pPr marL="0" indent="0">
              <a:buNone/>
              <a:defRPr sz="1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076848" y="1340768"/>
            <a:ext cx="2638800" cy="4175795"/>
          </a:xfrm>
        </p:spPr>
        <p:txBody>
          <a:bodyPr>
            <a:normAutofit/>
          </a:bodyPr>
          <a:lstStyle>
            <a:lvl1pPr marL="0" indent="0">
              <a:buNone/>
              <a:defRPr sz="1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5741144" y="1340768"/>
            <a:ext cx="2638800" cy="4175795"/>
          </a:xfrm>
        </p:spPr>
        <p:txBody>
          <a:bodyPr>
            <a:normAutofit/>
          </a:bodyPr>
          <a:lstStyle>
            <a:lvl1pPr marL="0" indent="0">
              <a:buNone/>
              <a:defRPr sz="1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5589240"/>
            <a:ext cx="7757368" cy="316800"/>
          </a:xfrm>
        </p:spPr>
        <p:txBody>
          <a:bodyPr vert="horz" lIns="507600" tIns="45720" rIns="91440" bIns="45720" rtlCol="0" anchor="ctr"/>
          <a:lstStyle>
            <a:lvl1pPr marL="0" algn="l" defTabSz="914400" rtl="0" eaLnBrk="1" latinLnBrk="0" hangingPunct="1">
              <a:defRPr lang="fr-CA" sz="1400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fr-CA" cap="all" dirty="0" smtClean="0"/>
              <a:t>TITRE</a:t>
            </a:r>
            <a:r>
              <a:rPr lang="fr-CA" dirty="0" smtClean="0"/>
              <a:t> DE LA CONFÉRENCE</a:t>
            </a:r>
            <a:endParaRPr lang="fr-CA" dirty="0"/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10000" y="5587200"/>
            <a:ext cx="1080000" cy="316800"/>
          </a:xfrm>
        </p:spPr>
        <p:txBody>
          <a:bodyPr vert="horz" lIns="91440" tIns="45720" rIns="507600" bIns="45720" rtlCol="0" anchor="ctr"/>
          <a:lstStyle>
            <a:lvl1pPr>
              <a:defRPr lang="fr-CA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D68B89D-13AA-4925-8219-7E0F89A14DF1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9" name="Picture 2" descr="\\132.208.103.29\ServComm\Guide d'identité visuelle\CAHIER DE NORMES\Fac Communication\1 Logotypes\UQAM Logos Faculté de communication\COUL\JPG\lg Faculte-communication-externe-COUL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6" y="5918028"/>
            <a:ext cx="4180332" cy="75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 userDrawn="1"/>
        </p:nvSpPr>
        <p:spPr>
          <a:xfrm>
            <a:off x="-1" y="5589240"/>
            <a:ext cx="8909497" cy="316800"/>
          </a:xfrm>
          <a:prstGeom prst="rect">
            <a:avLst/>
          </a:prstGeom>
          <a:solidFill>
            <a:srgbClr val="EEB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65379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0" y="0"/>
            <a:ext cx="8890000" cy="5587200"/>
          </a:xfrm>
          <a:noFill/>
        </p:spPr>
        <p:txBody>
          <a:bodyPr/>
          <a:lstStyle/>
          <a:p>
            <a:endParaRPr lang="fr-CA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10000" y="5587200"/>
            <a:ext cx="1080000" cy="316800"/>
          </a:xfrm>
        </p:spPr>
        <p:txBody>
          <a:bodyPr vert="horz" lIns="91440" tIns="45720" rIns="507600" bIns="45720" rtlCol="0" anchor="ctr"/>
          <a:lstStyle>
            <a:lvl1pPr>
              <a:defRPr lang="fr-CA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D68B89D-13AA-4925-8219-7E0F89A14DF1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7" name="Picture 2" descr="\\132.208.103.29\ServComm\Guide d'identité visuelle\CAHIER DE NORMES\Fac Communication\1 Logotypes\UQAM Logos Faculté de communication\COUL\JPG\lg Faculte-communication-externe-COU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6" y="5918028"/>
            <a:ext cx="4180332" cy="75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-1" y="5560472"/>
            <a:ext cx="8909497" cy="316800"/>
          </a:xfrm>
          <a:prstGeom prst="rect">
            <a:avLst/>
          </a:prstGeom>
          <a:solidFill>
            <a:srgbClr val="EEB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41396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-1" y="0"/>
            <a:ext cx="8890001" cy="5587200"/>
          </a:xfrm>
          <a:prstGeom prst="rect">
            <a:avLst/>
          </a:prstGeom>
          <a:solidFill>
            <a:schemeClr val="bg1"/>
          </a:solidFill>
        </p:spPr>
        <p:txBody>
          <a:bodyPr vert="horz" lIns="507600" tIns="1015200" rIns="507600" bIns="0" rtlCol="0" anchor="t" anchorCtr="0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8890000" cy="4221088"/>
          </a:xfrm>
          <a:noFill/>
        </p:spPr>
        <p:txBody>
          <a:bodyPr lIns="507600" tIns="1015200" rIns="507600" bIns="0" anchor="t" anchorCtr="0">
            <a:normAutofit/>
          </a:bodyPr>
          <a:lstStyle>
            <a:lvl1pPr algn="l">
              <a:defRPr sz="5600" b="1" cap="all">
                <a:solidFill>
                  <a:srgbClr val="90510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149079"/>
            <a:ext cx="8890000" cy="1434093"/>
          </a:xfrm>
          <a:solidFill>
            <a:schemeClr val="bg1"/>
          </a:solidFill>
        </p:spPr>
        <p:txBody>
          <a:bodyPr lIns="507600" tIns="381600" rIns="507600" bIns="381600" anchor="b" anchorCtr="0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r-CA" dirty="0"/>
          </a:p>
        </p:txBody>
      </p:sp>
      <p:sp>
        <p:nvSpPr>
          <p:cNvPr id="15" name="Date Placeholder 8"/>
          <p:cNvSpPr>
            <a:spLocks noGrp="1"/>
          </p:cNvSpPr>
          <p:nvPr>
            <p:ph type="dt" sz="half" idx="10"/>
          </p:nvPr>
        </p:nvSpPr>
        <p:spPr>
          <a:xfrm>
            <a:off x="7320566" y="5565337"/>
            <a:ext cx="1548000" cy="3168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679D17C-55F7-4C7A-A463-BDD94869E00A}" type="datetime1">
              <a:rPr lang="fr-CA" smtClean="0"/>
              <a:pPr/>
              <a:t>2014-12-08</a:t>
            </a:fld>
            <a:endParaRPr lang="fr-CA"/>
          </a:p>
        </p:txBody>
      </p:sp>
      <p:pic>
        <p:nvPicPr>
          <p:cNvPr id="9" name="Picture 2" descr="\\132.208.103.29\ServComm\Guide d'identité visuelle\CAHIER DE NORMES\Fac Communication\1 Logotypes\UQAM Logos Faculté de communication\COUL\JPG\lg Faculte-communication-externe-COU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6" y="5918028"/>
            <a:ext cx="4180332" cy="75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-1" y="5560472"/>
            <a:ext cx="8909497" cy="316800"/>
          </a:xfrm>
          <a:prstGeom prst="rect">
            <a:avLst/>
          </a:prstGeom>
          <a:solidFill>
            <a:srgbClr val="EEB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90474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-1" y="0"/>
            <a:ext cx="8890001" cy="5587200"/>
          </a:xfrm>
          <a:prstGeom prst="rect">
            <a:avLst/>
          </a:prstGeom>
          <a:solidFill>
            <a:schemeClr val="bg1"/>
          </a:solidFill>
        </p:spPr>
        <p:txBody>
          <a:bodyPr vert="horz" lIns="507600" tIns="1015200" rIns="507600" bIns="0" rtlCol="0" anchor="t" anchorCtr="0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8890000" cy="5517232"/>
          </a:xfrm>
          <a:solidFill>
            <a:schemeClr val="bg1"/>
          </a:solidFill>
        </p:spPr>
        <p:txBody>
          <a:bodyPr vert="horz" lIns="507600" tIns="1015200" rIns="507600" bIns="381600" rtlCol="0">
            <a:noAutofit/>
          </a:bodyPr>
          <a:lstStyle>
            <a:lvl1pPr>
              <a:defRPr lang="en-US" sz="2800" smtClean="0">
                <a:solidFill>
                  <a:srgbClr val="90510E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US" smtClean="0">
                <a:solidFill>
                  <a:srgbClr val="90510E"/>
                </a:solidFill>
                <a:latin typeface="Arial" pitchFamily="34" charset="0"/>
                <a:cs typeface="Arial" pitchFamily="34" charset="0"/>
              </a:defRPr>
            </a:lvl2pPr>
            <a:lvl3pPr>
              <a:defRPr lang="en-US" sz="2800" smtClean="0">
                <a:solidFill>
                  <a:srgbClr val="90510E"/>
                </a:solidFill>
                <a:latin typeface="Arial" pitchFamily="34" charset="0"/>
                <a:cs typeface="Arial" pitchFamily="34" charset="0"/>
              </a:defRPr>
            </a:lvl3pPr>
            <a:lvl4pPr>
              <a:defRPr lang="en-US" sz="2800" smtClean="0">
                <a:solidFill>
                  <a:srgbClr val="90510E"/>
                </a:solidFill>
                <a:latin typeface="Arial" pitchFamily="34" charset="0"/>
                <a:cs typeface="Arial" pitchFamily="34" charset="0"/>
              </a:defRPr>
            </a:lvl4pPr>
            <a:lvl5pPr>
              <a:defRPr lang="fr-CA" sz="2800">
                <a:solidFill>
                  <a:srgbClr val="90510E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marL="0" lvl="0" indent="0">
              <a:buNone/>
            </a:pPr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2" descr="\\132.208.103.29\ServComm\Guide d'identité visuelle\CAHIER DE NORMES\Fac Communication\1 Logotypes\UQAM Logos Faculté de communication\COUL\JPG\lg Faculte-communication-externe-COU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6" y="5918028"/>
            <a:ext cx="4180332" cy="75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-1" y="5560472"/>
            <a:ext cx="8909497" cy="316800"/>
          </a:xfrm>
          <a:prstGeom prst="rect">
            <a:avLst/>
          </a:prstGeom>
          <a:solidFill>
            <a:srgbClr val="EEB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84012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photo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-1" y="0"/>
            <a:ext cx="5597129" cy="5587200"/>
          </a:xfrm>
          <a:prstGeom prst="rect">
            <a:avLst/>
          </a:prstGeom>
          <a:solidFill>
            <a:schemeClr val="bg1"/>
          </a:solidFill>
        </p:spPr>
        <p:txBody>
          <a:bodyPr vert="horz" lIns="507600" tIns="1015200" rIns="507600" bIns="0" rtlCol="0" anchor="t" anchorCtr="0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5597128" cy="5587200"/>
          </a:xfrm>
          <a:solidFill>
            <a:schemeClr val="bg1"/>
          </a:solidFill>
        </p:spPr>
        <p:txBody>
          <a:bodyPr vert="horz" lIns="507600" tIns="1015200" rIns="507600" bIns="381600" rtlCol="0">
            <a:noAutofit/>
          </a:bodyPr>
          <a:lstStyle>
            <a:lvl1pPr>
              <a:defRPr lang="en-US" sz="2800" dirty="0" smtClean="0">
                <a:solidFill>
                  <a:srgbClr val="90510E"/>
                </a:solidFill>
                <a:latin typeface="Arial" pitchFamily="34" charset="0"/>
                <a:cs typeface="Arial" pitchFamily="34" charset="0"/>
              </a:defRPr>
            </a:lvl1pPr>
            <a:lvl2pPr marL="507600" indent="-507600">
              <a:buNone/>
              <a:def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marL="0" lvl="0" indent="0"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	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613174" y="0"/>
            <a:ext cx="3276000" cy="5587200"/>
          </a:xfrm>
        </p:spPr>
        <p:txBody>
          <a:bodyPr/>
          <a:lstStyle/>
          <a:p>
            <a:endParaRPr lang="fr-CA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5589240"/>
            <a:ext cx="7757368" cy="316800"/>
          </a:xfrm>
        </p:spPr>
        <p:txBody>
          <a:bodyPr vert="horz" lIns="507600" tIns="45720" rIns="91440" bIns="45720" rtlCol="0" anchor="ctr"/>
          <a:lstStyle>
            <a:lvl1pPr marL="0" algn="l" defTabSz="914400" rtl="0" eaLnBrk="1" latinLnBrk="0" hangingPunct="1">
              <a:defRPr lang="fr-CA" sz="1400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fr-CA" cap="all" dirty="0" smtClean="0"/>
              <a:t>TITRE</a:t>
            </a:r>
            <a:r>
              <a:rPr lang="fr-CA" dirty="0" smtClean="0"/>
              <a:t> DE LA CONFÉRENCE</a:t>
            </a:r>
            <a:endParaRPr lang="fr-CA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10000" y="5587200"/>
            <a:ext cx="1080000" cy="316800"/>
          </a:xfrm>
        </p:spPr>
        <p:txBody>
          <a:bodyPr vert="horz" lIns="91440" tIns="45720" rIns="507600" bIns="45720" rtlCol="0" anchor="ctr"/>
          <a:lstStyle>
            <a:lvl1pPr>
              <a:defRPr lang="fr-CA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D68B89D-13AA-4925-8219-7E0F89A14DF1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2" name="Picture 2" descr="\\132.208.103.29\ServComm\Guide d'identité visuelle\CAHIER DE NORMES\Fac Communication\1 Logotypes\UQAM Logos Faculté de communication\COUL\JPG\lg Faculte-communication-externe-COU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6" y="5918028"/>
            <a:ext cx="4180332" cy="75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-1" y="5560472"/>
            <a:ext cx="8909497" cy="316800"/>
          </a:xfrm>
          <a:prstGeom prst="rect">
            <a:avLst/>
          </a:prstGeom>
          <a:solidFill>
            <a:srgbClr val="EEB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62098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4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0" y="16002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4500" y="6356350"/>
            <a:ext cx="2074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46990-001F-40B3-91AB-AA278C012992}" type="datetime1">
              <a:rPr lang="fr-CA" smtClean="0"/>
              <a:pPr/>
              <a:t>2014-12-08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6888" y="6356350"/>
            <a:ext cx="2816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A" smtClean="0"/>
              <a:t>TITRE DE LA CONFÉRENCE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70638" y="6356350"/>
            <a:ext cx="2074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8B89D-13AA-4925-8219-7E0F89A14DF1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4341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4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0" y="16002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4500" y="6356350"/>
            <a:ext cx="2074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F9ED-D3A7-4400-A1C6-EDBD7237043E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2014-12-08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6888" y="6356350"/>
            <a:ext cx="2816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TITRE DE LA CONFÉRENCE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70638" y="6356350"/>
            <a:ext cx="2074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8B89D-13AA-4925-8219-7E0F89A14DF1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799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broustau.nadege@uqam.ca" TargetMode="External"/><Relationship Id="rId2" Type="http://schemas.openxmlformats.org/officeDocument/2006/relationships/hyperlink" Target="mailto:socionumorg@uqam.ca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A" sz="3600" dirty="0" smtClean="0"/>
              <a:t>Certificat en communication </a:t>
            </a:r>
            <a:r>
              <a:rPr lang="fr-CA" sz="3600" dirty="0" err="1" smtClean="0"/>
              <a:t>socionumérique</a:t>
            </a:r>
            <a:r>
              <a:rPr lang="fr-CA" sz="3600" dirty="0" smtClean="0"/>
              <a:t> des organisations : </a:t>
            </a:r>
            <a:br>
              <a:rPr lang="fr-CA" sz="3600" dirty="0" smtClean="0"/>
            </a:br>
            <a:r>
              <a:rPr lang="fr-CA" sz="3600" dirty="0" smtClean="0"/>
              <a:t>une nouvelle fenêtre, un nouvel atout</a:t>
            </a:r>
            <a:endParaRPr lang="fr-C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733800"/>
            <a:ext cx="8890000" cy="1849373"/>
          </a:xfrm>
        </p:spPr>
        <p:txBody>
          <a:bodyPr>
            <a:normAutofit fontScale="77500" lnSpcReduction="20000"/>
          </a:bodyPr>
          <a:lstStyle/>
          <a:p>
            <a:r>
              <a:rPr lang="fr-CA" dirty="0" smtClean="0"/>
              <a:t>Présentation de madame </a:t>
            </a:r>
            <a:r>
              <a:rPr lang="fr-CA" sz="2200" b="1" dirty="0" smtClean="0"/>
              <a:t>Nadège Broustau</a:t>
            </a:r>
          </a:p>
          <a:p>
            <a:r>
              <a:rPr lang="fr-CA" dirty="0" smtClean="0"/>
              <a:t>Directrice de </a:t>
            </a:r>
            <a:r>
              <a:rPr lang="fr-CA" sz="2200" b="1" dirty="0" smtClean="0"/>
              <a:t>l’Unité de programmes de 1er cycle en communication publique</a:t>
            </a:r>
          </a:p>
          <a:p>
            <a:r>
              <a:rPr lang="fr-CA" dirty="0" smtClean="0"/>
              <a:t>Responsable du </a:t>
            </a:r>
            <a:r>
              <a:rPr lang="fr-CA" sz="2200" b="1" dirty="0" smtClean="0"/>
              <a:t>Certificat en communication </a:t>
            </a:r>
            <a:r>
              <a:rPr lang="fr-CA" sz="2200" b="1" dirty="0" err="1" smtClean="0"/>
              <a:t>socionumérique</a:t>
            </a:r>
            <a:r>
              <a:rPr lang="fr-CA" sz="2200" b="1" dirty="0" smtClean="0"/>
              <a:t> des organisations</a:t>
            </a:r>
            <a:endParaRPr lang="fr-CA" sz="2200" b="1" dirty="0"/>
          </a:p>
        </p:txBody>
      </p:sp>
    </p:spTree>
    <p:extLst>
      <p:ext uri="{BB962C8B-B14F-4D97-AF65-F5344CB8AC3E}">
        <p14:creationId xmlns:p14="http://schemas.microsoft.com/office/powerpoint/2010/main" val="371187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>
                <a:ea typeface="ＭＳ Ｐゴシック" pitchFamily="-1" charset="-128"/>
                <a:cs typeface="ＭＳ Ｐゴシック" pitchFamily="-1" charset="-128"/>
              </a:rPr>
              <a:t>Démarches administratives</a:t>
            </a:r>
            <a:endParaRPr lang="fr-FR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1"/>
            <a:r>
              <a:rPr lang="fr-FR" dirty="0" smtClean="0">
                <a:ea typeface="ＭＳ Ｐゴシック" pitchFamily="-1" charset="-128"/>
                <a:cs typeface="ＭＳ Ｐゴシック" pitchFamily="-1" charset="-128"/>
              </a:rPr>
              <a:t>Hélène </a:t>
            </a:r>
            <a:r>
              <a:rPr lang="fr-FR" dirty="0">
                <a:ea typeface="ＭＳ Ｐゴシック" pitchFamily="-1" charset="-128"/>
                <a:cs typeface="ＭＳ Ｐゴシック" pitchFamily="-1" charset="-128"/>
              </a:rPr>
              <a:t>Sam Ath :</a:t>
            </a:r>
            <a:br>
              <a:rPr lang="fr-FR" dirty="0">
                <a:ea typeface="ＭＳ Ｐゴシック" pitchFamily="-1" charset="-128"/>
                <a:cs typeface="ＭＳ Ｐゴシック" pitchFamily="-1" charset="-128"/>
              </a:rPr>
            </a:br>
            <a:r>
              <a:rPr lang="fr-FR" u="sng" dirty="0">
                <a:hlinkClick r:id="rId2"/>
              </a:rPr>
              <a:t>socionumorg@</a:t>
            </a:r>
            <a:r>
              <a:rPr lang="fr-FR" u="sng" dirty="0" smtClean="0">
                <a:hlinkClick r:id="rId2"/>
              </a:rPr>
              <a:t>uqam.ca</a:t>
            </a:r>
            <a:endParaRPr lang="fr-FR" u="sng" dirty="0" smtClean="0"/>
          </a:p>
          <a:p>
            <a:r>
              <a:rPr lang="fr-FR" dirty="0" smtClean="0"/>
              <a:t>Responsable du programme</a:t>
            </a:r>
          </a:p>
          <a:p>
            <a:pPr lvl="1"/>
            <a:r>
              <a:rPr lang="fr-FR" dirty="0" smtClean="0"/>
              <a:t>Nadège Broustau :</a:t>
            </a:r>
          </a:p>
          <a:p>
            <a:pPr lvl="1">
              <a:buNone/>
            </a:pPr>
            <a:r>
              <a:rPr lang="fr-FR" dirty="0" smtClean="0"/>
              <a:t>	</a:t>
            </a:r>
            <a:r>
              <a:rPr lang="fr-FR" dirty="0" smtClean="0">
                <a:hlinkClick r:id="rId3"/>
              </a:rPr>
              <a:t>broustau.nadege@uqam.ca</a:t>
            </a:r>
            <a:endParaRPr lang="fr-FR" dirty="0" smtClean="0"/>
          </a:p>
          <a:p>
            <a:r>
              <a:rPr lang="fr-FR" dirty="0" smtClean="0"/>
              <a:t>Admissions à la session d’automne</a:t>
            </a:r>
          </a:p>
          <a:p>
            <a:pPr lvl="1"/>
            <a:r>
              <a:rPr lang="fr-FR" dirty="0"/>
              <a:t>http://</a:t>
            </a:r>
            <a:r>
              <a:rPr lang="fr-FR" dirty="0" err="1"/>
              <a:t>www.etudier.uqam.ca/programme?code</a:t>
            </a:r>
            <a:r>
              <a:rPr lang="fr-FR" dirty="0"/>
              <a:t>=4671</a:t>
            </a:r>
            <a:endParaRPr lang="fr-FR" dirty="0" smtClean="0"/>
          </a:p>
          <a:p>
            <a:pPr lvl="1"/>
            <a:endParaRPr lang="fr-FR" dirty="0" smtClean="0"/>
          </a:p>
          <a:p>
            <a:pPr lvl="1">
              <a:buNone/>
            </a:pPr>
            <a:endParaRPr lang="en-US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 smtClean="0">
                <a:solidFill>
                  <a:srgbClr val="B18C21"/>
                </a:solidFill>
              </a:rPr>
              <a:t>Lancé à l’automne 2014 :</a:t>
            </a:r>
          </a:p>
          <a:p>
            <a:pPr marL="0" indent="0">
              <a:buNone/>
            </a:pPr>
            <a:endParaRPr lang="fr-CA" dirty="0" smtClean="0">
              <a:solidFill>
                <a:srgbClr val="B18C21"/>
              </a:solidFill>
            </a:endParaRPr>
          </a:p>
          <a:p>
            <a:pPr marL="0" indent="0"/>
            <a:r>
              <a:rPr lang="fr-CA" sz="2400" dirty="0" smtClean="0">
                <a:solidFill>
                  <a:srgbClr val="B18C21"/>
                </a:solidFill>
              </a:rPr>
              <a:t>   Un champ de compétences incomplet dans la formation universitaire qui existait</a:t>
            </a:r>
          </a:p>
          <a:p>
            <a:pPr marL="0" indent="0"/>
            <a:endParaRPr lang="fr-CA" sz="2400" dirty="0" smtClean="0">
              <a:solidFill>
                <a:srgbClr val="B18C21"/>
              </a:solidFill>
            </a:endParaRPr>
          </a:p>
          <a:p>
            <a:pPr marL="0" indent="0"/>
            <a:r>
              <a:rPr lang="fr-CA" sz="2400" dirty="0" smtClean="0">
                <a:solidFill>
                  <a:srgbClr val="B18C21"/>
                </a:solidFill>
              </a:rPr>
              <a:t>   Un </a:t>
            </a:r>
            <a:r>
              <a:rPr lang="fr-CA" sz="2400" dirty="0">
                <a:solidFill>
                  <a:srgbClr val="B18C21"/>
                </a:solidFill>
              </a:rPr>
              <a:t>appel des</a:t>
            </a:r>
            <a:r>
              <a:rPr lang="fr-CA" sz="2400" dirty="0" smtClean="0">
                <a:solidFill>
                  <a:srgbClr val="B18C21"/>
                </a:solidFill>
              </a:rPr>
              <a:t> étudiants</a:t>
            </a:r>
          </a:p>
          <a:p>
            <a:pPr marL="0" indent="0"/>
            <a:endParaRPr lang="fr-CA" sz="2400" dirty="0" smtClean="0">
              <a:solidFill>
                <a:srgbClr val="B18C21"/>
              </a:solidFill>
            </a:endParaRPr>
          </a:p>
          <a:p>
            <a:pPr marL="0" indent="0"/>
            <a:r>
              <a:rPr lang="fr-CA" sz="2400" dirty="0" smtClean="0">
                <a:solidFill>
                  <a:srgbClr val="B18C21"/>
                </a:solidFill>
              </a:rPr>
              <a:t>   Un besoin des </a:t>
            </a:r>
            <a:r>
              <a:rPr lang="fr-CA" sz="2400" dirty="0">
                <a:solidFill>
                  <a:srgbClr val="B18C21"/>
                </a:solidFill>
              </a:rPr>
              <a:t>milieux </a:t>
            </a:r>
            <a:r>
              <a:rPr lang="fr-CA" sz="2400" dirty="0" smtClean="0">
                <a:solidFill>
                  <a:srgbClr val="B18C21"/>
                </a:solidFill>
              </a:rPr>
              <a:t>professionnels</a:t>
            </a:r>
          </a:p>
          <a:p>
            <a:pPr marL="0" indent="0"/>
            <a:endParaRPr lang="fr-CA" sz="2400" dirty="0" smtClean="0">
              <a:solidFill>
                <a:srgbClr val="B18C21"/>
              </a:solidFill>
            </a:endParaRPr>
          </a:p>
          <a:p>
            <a:pPr marL="0" indent="0"/>
            <a:r>
              <a:rPr lang="fr-CA" sz="2400" dirty="0" smtClean="0">
                <a:solidFill>
                  <a:srgbClr val="B18C21"/>
                </a:solidFill>
              </a:rPr>
              <a:t>   Une réalité sociale et économique</a:t>
            </a:r>
            <a:endParaRPr lang="fr-CA" sz="2400" dirty="0">
              <a:solidFill>
                <a:srgbClr val="B18C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11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5597128" cy="5587200"/>
          </a:xfrm>
        </p:spPr>
        <p:txBody>
          <a:bodyPr/>
          <a:lstStyle/>
          <a:p>
            <a:pPr marL="0" indent="0">
              <a:buNone/>
            </a:pPr>
            <a:r>
              <a:rPr lang="fr-CA" dirty="0"/>
              <a:t>F</a:t>
            </a:r>
            <a:r>
              <a:rPr lang="fr-CA" dirty="0" smtClean="0"/>
              <a:t>ormule courte et souple :</a:t>
            </a:r>
          </a:p>
          <a:p>
            <a:pPr marL="0" indent="0">
              <a:buFontTx/>
              <a:buChar char="-"/>
            </a:pPr>
            <a:r>
              <a:rPr lang="fr-CA" dirty="0" smtClean="0"/>
              <a:t> Temps complet (1 an)</a:t>
            </a:r>
          </a:p>
          <a:p>
            <a:pPr marL="0" indent="0">
              <a:buFontTx/>
              <a:buChar char="-"/>
            </a:pPr>
            <a:r>
              <a:rPr lang="fr-CA" dirty="0" smtClean="0"/>
              <a:t> Temps partiel (2 ans ou +)</a:t>
            </a:r>
          </a:p>
          <a:p>
            <a:pPr marL="0" indent="0">
              <a:buFontTx/>
              <a:buChar char="-"/>
            </a:pPr>
            <a:r>
              <a:rPr lang="fr-CA" dirty="0" smtClean="0"/>
              <a:t> </a:t>
            </a:r>
            <a:r>
              <a:rPr lang="fr-CA" dirty="0"/>
              <a:t>B</a:t>
            </a:r>
            <a:r>
              <a:rPr lang="fr-CA" dirty="0" smtClean="0"/>
              <a:t>ase théorique et stratégique</a:t>
            </a:r>
          </a:p>
          <a:p>
            <a:pPr marL="0" indent="0">
              <a:buFontTx/>
              <a:buChar char="-"/>
            </a:pPr>
            <a:r>
              <a:rPr lang="fr-CA" dirty="0" smtClean="0"/>
              <a:t> Accent pratique continu</a:t>
            </a:r>
          </a:p>
          <a:p>
            <a:pPr marL="0" indent="0">
              <a:buNone/>
            </a:pPr>
            <a:endParaRPr lang="fr-CA" dirty="0" smtClean="0"/>
          </a:p>
          <a:p>
            <a:pPr marL="0" indent="0">
              <a:buFontTx/>
              <a:buChar char="-"/>
            </a:pPr>
            <a:endParaRPr lang="fr-CA" dirty="0"/>
          </a:p>
          <a:p>
            <a:pPr marL="0" indent="0">
              <a:buNone/>
            </a:pPr>
            <a:endParaRPr lang="fr-CA" dirty="0" smtClean="0"/>
          </a:p>
          <a:p>
            <a:pPr marL="507600" indent="-507600" defTabSz="546100">
              <a:spcBef>
                <a:spcPts val="0"/>
              </a:spcBef>
              <a:buNone/>
            </a:pPr>
            <a:r>
              <a:rPr lang="fr-CA" sz="1900" dirty="0">
                <a:solidFill>
                  <a:schemeClr val="bg1"/>
                </a:solidFill>
              </a:rPr>
              <a:t>	</a:t>
            </a:r>
            <a:endParaRPr lang="fr-CA" sz="1900" dirty="0" smtClean="0">
              <a:solidFill>
                <a:schemeClr val="bg1"/>
              </a:solidFill>
            </a:endParaRPr>
          </a:p>
          <a:p>
            <a:pPr marL="0" indent="0" defTabSz="1015200">
              <a:spcBef>
                <a:spcPts val="0"/>
              </a:spcBef>
              <a:buNone/>
            </a:pPr>
            <a:endParaRPr lang="fr-CA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81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6045200" cy="5562600"/>
          </a:xfrm>
        </p:spPr>
        <p:txBody>
          <a:bodyPr/>
          <a:lstStyle/>
          <a:p>
            <a:pPr marL="0" indent="0">
              <a:buNone/>
            </a:pPr>
            <a:r>
              <a:rPr lang="fr-CA" dirty="0" smtClean="0">
                <a:solidFill>
                  <a:srgbClr val="B18C21"/>
                </a:solidFill>
              </a:rPr>
              <a:t>Un encadrement pointu :</a:t>
            </a:r>
          </a:p>
          <a:p>
            <a:pPr marL="0" indent="0">
              <a:buNone/>
            </a:pPr>
            <a:endParaRPr lang="fr-CA" dirty="0" smtClean="0">
              <a:solidFill>
                <a:srgbClr val="B18C21"/>
              </a:solidFill>
            </a:endParaRPr>
          </a:p>
          <a:p>
            <a:pPr marL="0" indent="0"/>
            <a:r>
              <a:rPr lang="fr-CA" dirty="0" smtClean="0">
                <a:solidFill>
                  <a:srgbClr val="B18C21"/>
                </a:solidFill>
              </a:rPr>
              <a:t> 60 étudiants maximum</a:t>
            </a:r>
          </a:p>
          <a:p>
            <a:pPr marL="0" indent="0">
              <a:buNone/>
            </a:pPr>
            <a:endParaRPr lang="fr-CA" dirty="0" smtClean="0">
              <a:solidFill>
                <a:srgbClr val="B18C21"/>
              </a:solidFill>
            </a:endParaRPr>
          </a:p>
          <a:p>
            <a:pPr marL="0" indent="0"/>
            <a:r>
              <a:rPr lang="fr-CA" dirty="0" smtClean="0">
                <a:solidFill>
                  <a:srgbClr val="B18C21"/>
                </a:solidFill>
              </a:rPr>
              <a:t> Professeurs / Professionnels</a:t>
            </a:r>
          </a:p>
          <a:p>
            <a:pPr marL="0" indent="0"/>
            <a:endParaRPr lang="fr-CA" dirty="0" smtClean="0">
              <a:solidFill>
                <a:srgbClr val="B18C21"/>
              </a:solidFill>
            </a:endParaRPr>
          </a:p>
          <a:p>
            <a:pPr marL="0" indent="0"/>
            <a:r>
              <a:rPr lang="fr-CA" dirty="0" smtClean="0">
                <a:solidFill>
                  <a:srgbClr val="B18C21"/>
                </a:solidFill>
              </a:rPr>
              <a:t> Expérimentations</a:t>
            </a:r>
          </a:p>
          <a:p>
            <a:pPr marL="0" indent="0">
              <a:buNone/>
            </a:pPr>
            <a:endParaRPr lang="fr-CA" dirty="0">
              <a:solidFill>
                <a:srgbClr val="B18C21"/>
              </a:solidFill>
            </a:endParaRPr>
          </a:p>
          <a:p>
            <a:pPr marL="0" indent="0">
              <a:buNone/>
            </a:pPr>
            <a:endParaRPr lang="fr-CA" dirty="0" smtClean="0">
              <a:solidFill>
                <a:srgbClr val="B18C21"/>
              </a:solidFill>
            </a:endParaRPr>
          </a:p>
          <a:p>
            <a:pPr marL="507600" indent="-507600" defTabSz="546100">
              <a:spcBef>
                <a:spcPts val="0"/>
              </a:spcBef>
              <a:buNone/>
            </a:pPr>
            <a:r>
              <a:rPr lang="fr-CA" sz="1900" dirty="0" smtClean="0">
                <a:solidFill>
                  <a:srgbClr val="B18C21"/>
                </a:solidFill>
              </a:rPr>
              <a:t>	</a:t>
            </a:r>
          </a:p>
          <a:p>
            <a:pPr marL="0" indent="0">
              <a:buNone/>
            </a:pPr>
            <a:endParaRPr lang="fr-CA" dirty="0">
              <a:solidFill>
                <a:srgbClr val="B18C21"/>
              </a:solidFill>
            </a:endParaRPr>
          </a:p>
        </p:txBody>
      </p:sp>
      <p:pic>
        <p:nvPicPr>
          <p:cNvPr id="6" name="Espace réservé pour une image  5" descr="Capture d'écran 2014-12-04 10.21.29.png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-66169" b="-661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676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0"/>
            <a:ext cx="690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0"/>
            <a:ext cx="6664904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0" y="5589240"/>
            <a:ext cx="7757368" cy="316800"/>
          </a:xfrm>
        </p:spPr>
        <p:txBody>
          <a:bodyPr/>
          <a:lstStyle/>
          <a:p>
            <a:pPr algn="l"/>
            <a:r>
              <a:rPr lang="fr-CA" dirty="0" smtClean="0"/>
              <a:t>TITRE DE LA </a:t>
            </a:r>
            <a:r>
              <a:rPr lang="fr-CA" smtClean="0"/>
              <a:t>CONFÉRENCE</a:t>
            </a:r>
            <a:endParaRPr lang="fr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810000" y="5587200"/>
            <a:ext cx="1080000" cy="316800"/>
          </a:xfrm>
        </p:spPr>
        <p:txBody>
          <a:bodyPr/>
          <a:lstStyle/>
          <a:p>
            <a:r>
              <a:rPr lang="fr-CA" smtClean="0"/>
              <a:t>2</a:t>
            </a:r>
            <a:endParaRPr lang="fr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fr-FR" sz="3200" b="1" dirty="0" smtClean="0">
                <a:ea typeface="ＭＳ Ｐゴシック" pitchFamily="-1" charset="-128"/>
                <a:cs typeface="ＭＳ Ｐゴシック" pitchFamily="-1" charset="-128"/>
              </a:rPr>
              <a:t>Équivalences</a:t>
            </a:r>
          </a:p>
          <a:p>
            <a:pPr>
              <a:buFont typeface="Arial" pitchFamily="-106" charset="0"/>
              <a:buChar char="•"/>
              <a:defRPr/>
            </a:pPr>
            <a:r>
              <a:rPr lang="fr-FR" sz="2400" dirty="0" smtClean="0"/>
              <a:t>Vous avez fait un DEC </a:t>
            </a:r>
            <a:r>
              <a:rPr lang="fr-FR" sz="2400" dirty="0"/>
              <a:t>technique?</a:t>
            </a:r>
          </a:p>
          <a:p>
            <a:pPr>
              <a:buFont typeface="Arial" pitchFamily="-106" charset="0"/>
              <a:buChar char="•"/>
              <a:defRPr/>
            </a:pPr>
            <a:r>
              <a:rPr lang="fr-FR" sz="2400" dirty="0"/>
              <a:t>Vous avez été admis </a:t>
            </a:r>
            <a:r>
              <a:rPr lang="fr-FR" sz="2400" dirty="0" smtClean="0"/>
              <a:t>sur </a:t>
            </a:r>
            <a:r>
              <a:rPr lang="fr-FR" sz="2400" dirty="0"/>
              <a:t>base d’études universitaires?</a:t>
            </a:r>
          </a:p>
          <a:p>
            <a:pPr>
              <a:buFont typeface="Arial" pitchFamily="-106" charset="0"/>
              <a:buChar char="•"/>
              <a:defRPr/>
            </a:pPr>
            <a:endParaRPr lang="fr-FR" sz="2400" dirty="0"/>
          </a:p>
          <a:p>
            <a:pPr>
              <a:buFont typeface="Arial" pitchFamily="-106" charset="0"/>
              <a:buChar char="•"/>
              <a:defRPr/>
            </a:pPr>
            <a:r>
              <a:rPr lang="fr-FR" sz="2400" dirty="0"/>
              <a:t>Vous avez des cours qui pourraient équivaloir certains cours du certificat?</a:t>
            </a:r>
          </a:p>
          <a:p>
            <a:pPr>
              <a:buFont typeface="Arial" pitchFamily="-106" charset="0"/>
              <a:buChar char="•"/>
              <a:defRPr/>
            </a:pPr>
            <a:endParaRPr lang="fr-FR" sz="2400" dirty="0"/>
          </a:p>
          <a:p>
            <a:pPr>
              <a:buFont typeface="Arial" pitchFamily="-106" charset="0"/>
              <a:buChar char="•"/>
              <a:defRPr/>
            </a:pPr>
            <a:r>
              <a:rPr lang="fr-FR" sz="2400" dirty="0"/>
              <a:t>2 cours CEGEP pour un cours </a:t>
            </a:r>
            <a:r>
              <a:rPr lang="fr-FR" sz="2400" dirty="0" smtClean="0"/>
              <a:t>UQAM (note min. </a:t>
            </a:r>
            <a:r>
              <a:rPr lang="fr-FR" sz="2400" dirty="0"/>
              <a:t>75 </a:t>
            </a:r>
            <a:r>
              <a:rPr lang="fr-FR" sz="2400" dirty="0" smtClean="0"/>
              <a:t>%)</a:t>
            </a:r>
          </a:p>
          <a:p>
            <a:pPr>
              <a:buFont typeface="Arial" pitchFamily="-106" charset="0"/>
              <a:buChar char="•"/>
              <a:defRPr/>
            </a:pPr>
            <a:endParaRPr lang="fr-FR" sz="2400" dirty="0"/>
          </a:p>
          <a:p>
            <a:pPr>
              <a:buFont typeface="Arial" pitchFamily="-106" charset="0"/>
              <a:buChar char="•"/>
              <a:defRPr/>
            </a:pPr>
            <a:r>
              <a:rPr lang="fr-FR" sz="2400" dirty="0"/>
              <a:t>1 cours universitaire =&gt; équivalence ou substitution</a:t>
            </a:r>
          </a:p>
        </p:txBody>
      </p:sp>
    </p:spTree>
    <p:extLst>
      <p:ext uri="{BB962C8B-B14F-4D97-AF65-F5344CB8AC3E}">
        <p14:creationId xmlns:p14="http://schemas.microsoft.com/office/powerpoint/2010/main" val="388625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fr-FR" b="1" dirty="0" smtClean="0"/>
              <a:t>Passerelles</a:t>
            </a:r>
          </a:p>
          <a:p>
            <a:r>
              <a:rPr lang="fr-FR" dirty="0"/>
              <a:t>Baccalauréat par cumuls de programme</a:t>
            </a:r>
          </a:p>
          <a:p>
            <a:endParaRPr lang="fr-FR" dirty="0"/>
          </a:p>
          <a:p>
            <a:r>
              <a:rPr lang="fr-FR" dirty="0"/>
              <a:t>Baccalauréat en communication marketing</a:t>
            </a:r>
          </a:p>
          <a:p>
            <a:endParaRPr lang="fr-FR" dirty="0"/>
          </a:p>
          <a:p>
            <a:r>
              <a:rPr lang="fr-FR" dirty="0"/>
              <a:t>Baccalauréat en relations publiques</a:t>
            </a:r>
          </a:p>
          <a:p>
            <a:pPr>
              <a:buNone/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>
                <a:ea typeface="ＭＳ Ｐゴシック" pitchFamily="-1" charset="-128"/>
                <a:cs typeface="ＭＳ Ｐゴシック" pitchFamily="-1" charset="-128"/>
              </a:rPr>
              <a:t>Carrière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076848" y="-1503"/>
            <a:ext cx="2663552" cy="132682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Secteurs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Salaires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12552" y="1340768"/>
            <a:ext cx="2660848" cy="4175795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Gestionnaire</a:t>
            </a:r>
            <a:r>
              <a:rPr lang="en-US" dirty="0" smtClean="0"/>
              <a:t> de </a:t>
            </a:r>
            <a:r>
              <a:rPr lang="en-US" dirty="0" err="1" smtClean="0"/>
              <a:t>communauté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Stratège</a:t>
            </a:r>
            <a:r>
              <a:rPr lang="en-US" dirty="0" smtClean="0"/>
              <a:t> </a:t>
            </a:r>
            <a:r>
              <a:rPr lang="en-US" dirty="0" err="1" smtClean="0"/>
              <a:t>numérique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Consultant Web/Relations </a:t>
            </a:r>
            <a:r>
              <a:rPr lang="en-US" dirty="0" err="1" smtClean="0"/>
              <a:t>Publiques</a:t>
            </a:r>
            <a:r>
              <a:rPr lang="en-US" dirty="0" smtClean="0"/>
              <a:t>/Marketing</a:t>
            </a:r>
          </a:p>
          <a:p>
            <a:endParaRPr lang="en-US" dirty="0" smtClean="0"/>
          </a:p>
          <a:p>
            <a:r>
              <a:rPr lang="en-US" dirty="0" smtClean="0"/>
              <a:t>Chargé de </a:t>
            </a:r>
            <a:r>
              <a:rPr lang="en-US" dirty="0" err="1" smtClean="0"/>
              <a:t>projets</a:t>
            </a:r>
            <a:r>
              <a:rPr lang="en-US" dirty="0" smtClean="0"/>
              <a:t> Web</a:t>
            </a:r>
          </a:p>
          <a:p>
            <a:endParaRPr lang="en-US" dirty="0" smtClean="0"/>
          </a:p>
          <a:p>
            <a:r>
              <a:rPr lang="en-US" dirty="0" err="1" smtClean="0"/>
              <a:t>Édimestre</a:t>
            </a:r>
            <a:r>
              <a:rPr lang="en-US" dirty="0" smtClean="0"/>
              <a:t> / </a:t>
            </a:r>
            <a:r>
              <a:rPr lang="en-US" dirty="0" err="1" smtClean="0"/>
              <a:t>Webmestre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076848" y="1340768"/>
            <a:ext cx="2663552" cy="4175795"/>
          </a:xfrm>
        </p:spPr>
        <p:txBody>
          <a:bodyPr/>
          <a:lstStyle/>
          <a:p>
            <a:endParaRPr lang="fr-CA" dirty="0" smtClean="0"/>
          </a:p>
          <a:p>
            <a:r>
              <a:rPr lang="fr-CA" dirty="0" smtClean="0"/>
              <a:t>Tous!</a:t>
            </a:r>
          </a:p>
          <a:p>
            <a:r>
              <a:rPr lang="fr-CA" dirty="0" smtClean="0"/>
              <a:t>Privé, public, associatif, communautaire, PME, grandes entreprises…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 smtClean="0"/>
              <a:t>Fourchette</a:t>
            </a:r>
            <a:r>
              <a:rPr lang="en-US" dirty="0" smtClean="0"/>
              <a:t> : </a:t>
            </a:r>
          </a:p>
          <a:p>
            <a:r>
              <a:rPr lang="en-US" dirty="0" smtClean="0"/>
              <a:t>20 000 </a:t>
            </a:r>
            <a:r>
              <a:rPr lang="en-US" dirty="0" err="1" smtClean="0"/>
              <a:t>à</a:t>
            </a:r>
            <a:r>
              <a:rPr lang="en-US" dirty="0" smtClean="0"/>
              <a:t> 80 000 $ +</a:t>
            </a:r>
          </a:p>
          <a:p>
            <a:endParaRPr lang="en-US" dirty="0" smtClean="0"/>
          </a:p>
          <a:p>
            <a:r>
              <a:rPr lang="en-US" dirty="0" smtClean="0"/>
              <a:t>Estimations :</a:t>
            </a:r>
          </a:p>
          <a:p>
            <a:r>
              <a:rPr lang="en-US" dirty="0" smtClean="0"/>
              <a:t>15 % : 30 </a:t>
            </a:r>
            <a:r>
              <a:rPr lang="en-US" dirty="0" err="1" smtClean="0"/>
              <a:t>à</a:t>
            </a:r>
            <a:r>
              <a:rPr lang="en-US" dirty="0" smtClean="0"/>
              <a:t> 40 000 $</a:t>
            </a:r>
          </a:p>
          <a:p>
            <a:endParaRPr lang="en-US" dirty="0" smtClean="0"/>
          </a:p>
          <a:p>
            <a:r>
              <a:rPr lang="en-US" dirty="0" smtClean="0"/>
              <a:t>30 % : 40 </a:t>
            </a:r>
            <a:r>
              <a:rPr lang="en-US" dirty="0" err="1" smtClean="0"/>
              <a:t>à</a:t>
            </a:r>
            <a:r>
              <a:rPr lang="en-US" dirty="0" smtClean="0"/>
              <a:t> 50 000 $</a:t>
            </a:r>
          </a:p>
          <a:p>
            <a:endParaRPr lang="en-US" dirty="0" smtClean="0"/>
          </a:p>
          <a:p>
            <a:r>
              <a:rPr lang="en-US" dirty="0" smtClean="0"/>
              <a:t>20 % : 50 </a:t>
            </a:r>
            <a:r>
              <a:rPr lang="en-US" dirty="0" err="1" smtClean="0"/>
              <a:t>à</a:t>
            </a:r>
            <a:r>
              <a:rPr lang="en-US" dirty="0" smtClean="0"/>
              <a:t> 60 000 $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15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nd coloré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nd blan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248</Words>
  <Application>Microsoft Office PowerPoint</Application>
  <PresentationFormat>Personnalisé</PresentationFormat>
  <Paragraphs>87</Paragraphs>
  <Slides>10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2" baseType="lpstr">
      <vt:lpstr>Fond coloré</vt:lpstr>
      <vt:lpstr>Fond blanc</vt:lpstr>
      <vt:lpstr>Certificat en communication socionumérique des organisations :  une nouvelle fenêtre, un nouvel atout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Cabana -reception</dc:creator>
  <cp:lastModifiedBy>SITel</cp:lastModifiedBy>
  <cp:revision>132</cp:revision>
  <cp:lastPrinted>2012-07-17T15:12:56Z</cp:lastPrinted>
  <dcterms:created xsi:type="dcterms:W3CDTF">2014-12-07T22:12:30Z</dcterms:created>
  <dcterms:modified xsi:type="dcterms:W3CDTF">2014-12-08T17:55:32Z</dcterms:modified>
</cp:coreProperties>
</file>