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6" r:id="rId1"/>
  </p:sldMasterIdLst>
  <p:notesMasterIdLst>
    <p:notesMasterId r:id="rId17"/>
  </p:notesMasterIdLst>
  <p:handoutMasterIdLst>
    <p:handoutMasterId r:id="rId18"/>
  </p:handoutMasterIdLst>
  <p:sldIdLst>
    <p:sldId id="271" r:id="rId2"/>
    <p:sldId id="286" r:id="rId3"/>
    <p:sldId id="310" r:id="rId4"/>
    <p:sldId id="319" r:id="rId5"/>
    <p:sldId id="313" r:id="rId6"/>
    <p:sldId id="306" r:id="rId7"/>
    <p:sldId id="314" r:id="rId8"/>
    <p:sldId id="301" r:id="rId9"/>
    <p:sldId id="318" r:id="rId10"/>
    <p:sldId id="311" r:id="rId11"/>
    <p:sldId id="315" r:id="rId12"/>
    <p:sldId id="316" r:id="rId13"/>
    <p:sldId id="302" r:id="rId14"/>
    <p:sldId id="308" r:id="rId15"/>
    <p:sldId id="295" r:id="rId16"/>
  </p:sldIdLst>
  <p:sldSz cx="9144000" cy="6858000" type="screen4x3"/>
  <p:notesSz cx="6858000" cy="9236075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621"/>
    <a:srgbClr val="7C2828"/>
    <a:srgbClr val="5C1E1E"/>
    <a:srgbClr val="F3F3F3"/>
    <a:srgbClr val="EEEEE2"/>
    <a:srgbClr val="A30505"/>
    <a:srgbClr val="0066CC"/>
    <a:srgbClr val="0033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616" autoAdjust="0"/>
  </p:normalViewPr>
  <p:slideViewPr>
    <p:cSldViewPr>
      <p:cViewPr>
        <p:scale>
          <a:sx n="93" d="100"/>
          <a:sy n="93" d="100"/>
        </p:scale>
        <p:origin x="-114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3E8C21-BF22-45E5-B32E-E83D65234E8F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556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D3FCDA-7C78-49B6-9002-8B42492FE51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02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dirty="0" smtClean="0"/>
              <a:t>France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75FB0-9AAD-4721-895B-B29BE88A8569}" type="slidenum">
              <a:rPr lang="fr-CA" smtClean="0"/>
              <a:pPr/>
              <a:t>1</a:t>
            </a:fld>
            <a:endParaRPr lang="fr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>
              <a:defRPr/>
            </a:pPr>
            <a:r>
              <a:rPr lang="fr-CA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France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dirty="0" smtClean="0"/>
              <a:t>France</a:t>
            </a: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59606-F678-4EE3-A0CE-1B3DFC583C12}" type="slidenum">
              <a:rPr lang="fr-CA" smtClean="0"/>
              <a:pPr/>
              <a:t>6</a:t>
            </a:fld>
            <a:endParaRPr lang="fr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dirty="0" smtClean="0"/>
              <a:t>Isabelle Meu</a:t>
            </a: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A2D62-CF4C-47C9-B5D0-2CD854DE3CE6}" type="slidenum">
              <a:rPr lang="fr-CA" smtClean="0"/>
              <a:pPr/>
              <a:t>8</a:t>
            </a:fld>
            <a:endParaRPr lang="fr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dirty="0" smtClean="0"/>
              <a:t>France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A49AD-E1DB-474C-96D7-D1976565B188}" type="slidenum">
              <a:rPr lang="fr-CA" smtClean="0"/>
              <a:pPr/>
              <a:t>13</a:t>
            </a:fld>
            <a:endParaRPr lang="fr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dirty="0" smtClean="0"/>
              <a:t>France</a:t>
            </a: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E899B-D181-4BEA-8C5F-F2BFED8705D7}" type="slidenum">
              <a:rPr lang="fr-CA" smtClean="0"/>
              <a:pPr/>
              <a:t>14</a:t>
            </a:fld>
            <a:endParaRPr lang="fr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A" dirty="0" smtClean="0"/>
              <a:t>France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4EA03-18EA-4228-B38F-6495FBBC26E5}" type="slidenum">
              <a:rPr lang="fr-CA" smtClean="0"/>
              <a:pPr/>
              <a:t>15</a:t>
            </a:fld>
            <a:endParaRPr lang="fr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0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F00E4-6E24-48BE-B224-1431D56C2D58}" type="datetime1">
              <a:rPr lang="fr-FR"/>
              <a:pPr>
                <a:defRPr/>
              </a:pPr>
              <a:t>04/12/2014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622D-98EE-485F-B107-1DFC9AA3B0CF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9A40-EAA3-4A4E-8338-E048F02CAE52}" type="datetime1">
              <a:rPr lang="fr-FR"/>
              <a:pPr>
                <a:defRPr/>
              </a:pPr>
              <a:t>04/12/2014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91462-F93F-44B6-B219-62F5DFBE872D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EE4C-6365-4CE4-98E3-073F16863C8C}" type="datetime1">
              <a:rPr lang="fr-FR"/>
              <a:pPr>
                <a:defRPr/>
              </a:pPr>
              <a:t>04/12/2014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C5C5-59C4-4C30-8317-0D81EB9D088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402D-AB79-4CBA-8D87-DBAB5AC5974B}" type="datetime1">
              <a:rPr lang="fr-FR"/>
              <a:pPr>
                <a:defRPr/>
              </a:pPr>
              <a:t>04/12/2014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8AE-5594-4FAE-AC91-790E7DE21D70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10460" y="558924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1546-3D02-4FC6-B2C0-E1FC611BBA23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pic>
        <p:nvPicPr>
          <p:cNvPr id="5" name="Picture 14" descr="sigle EAS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0921F-D18F-411B-82DF-2102C8158E20}" type="datetime1">
              <a:rPr lang="fr-FR"/>
              <a:pPr>
                <a:defRPr/>
              </a:pPr>
              <a:t>04/12/2014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332B3-B8E7-49F5-80C5-5E9673121D33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05FDD02-840E-405B-A9B7-9556F856952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587200"/>
            <a:ext cx="9144000" cy="316800"/>
          </a:xfrm>
          <a:prstGeom prst="rect">
            <a:avLst/>
          </a:prstGeom>
          <a:solidFill>
            <a:srgbClr val="F3662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CA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" name="Picture 2" descr="E:\JPG Couleur\lg Faculte-sciences-education-externe-COUL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0" y="6021288"/>
            <a:ext cx="2861549" cy="612648"/>
          </a:xfrm>
          <a:prstGeom prst="rect">
            <a:avLst/>
          </a:prstGeom>
          <a:solidFill>
            <a:srgbClr val="F36621"/>
          </a:solidFill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6" r:id="rId4"/>
    <p:sldLayoutId id="2147484357" r:id="rId5"/>
    <p:sldLayoutId id="2147484362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udier.uqam.ca/cours?sigle=MAT1011&amp;p=7088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udier.uqam.ca/cours?sigle=MAT1016&amp;p=708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udier.uqam.ca/programme?code=708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ges.uqam.ca/" TargetMode="External"/><Relationship Id="rId5" Type="http://schemas.openxmlformats.org/officeDocument/2006/relationships/hyperlink" Target="http://www.care.education.uqam.ca/" TargetMode="External"/><Relationship Id="rId4" Type="http://schemas.openxmlformats.org/officeDocument/2006/relationships/hyperlink" Target="http://www.rentree.uqam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znI8cZPbs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5581" y="620688"/>
            <a:ext cx="5328420" cy="4320480"/>
          </a:xfrm>
          <a:prstGeom prst="rect">
            <a:avLst/>
          </a:prstGeom>
          <a:solidFill>
            <a:srgbClr val="F36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7" name="Picture 14" descr="sigle E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9975" y="848558"/>
            <a:ext cx="4284638" cy="2428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fr-FR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Programme d’enseignement </a:t>
            </a:r>
            <a:br>
              <a:rPr lang="fr-FR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fr-FR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 adaptation scolaire et sociale</a:t>
            </a: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3121025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5292724" y="3709481"/>
            <a:ext cx="3598863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A" b="1" dirty="0">
                <a:solidFill>
                  <a:schemeClr val="tx2"/>
                </a:solidFill>
                <a:latin typeface="Arial" charset="0"/>
              </a:rPr>
              <a:t>Profil primaire 7088</a:t>
            </a:r>
          </a:p>
          <a:p>
            <a:pPr algn="r">
              <a:spcBef>
                <a:spcPct val="50000"/>
              </a:spcBef>
            </a:pPr>
            <a:r>
              <a:rPr lang="fr-CA" b="1" dirty="0">
                <a:solidFill>
                  <a:schemeClr val="tx2"/>
                </a:solidFill>
                <a:latin typeface="Arial" charset="0"/>
              </a:rPr>
              <a:t>Profil secondaire </a:t>
            </a:r>
            <a:r>
              <a:rPr lang="fr-CA" b="1" dirty="0" smtClean="0">
                <a:solidFill>
                  <a:schemeClr val="tx2"/>
                </a:solidFill>
                <a:latin typeface="Arial" charset="0"/>
              </a:rPr>
              <a:t>7489</a:t>
            </a:r>
            <a:endParaRPr lang="fr-CA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544369" y="5589240"/>
            <a:ext cx="35996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CA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 décembre 2014</a:t>
            </a:r>
            <a:endParaRPr lang="fr-CA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8" y="-76799"/>
            <a:ext cx="3836309" cy="566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 d’admission</a:t>
            </a:r>
            <a:endParaRPr lang="fr-FR" sz="3600" b="1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d'accueil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A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rogramme contingenté, admission seulement à l’automne :</a:t>
            </a:r>
            <a:endParaRPr lang="fr-CA" dirty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C2828"/>
              </a:buClr>
              <a:buFont typeface="Wingdings" panose="05000000000000000000" pitchFamily="2" charset="2"/>
              <a:buChar char="q"/>
            </a:pPr>
            <a:r>
              <a:rPr lang="fr-CA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lang="fr-CA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préscolaire-primaire : </a:t>
            </a:r>
            <a:r>
              <a:rPr lang="fr-CA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endParaRPr lang="fr-CA" dirty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C2828"/>
              </a:buClr>
              <a:buFont typeface="Wingdings" panose="05000000000000000000" pitchFamily="2" charset="2"/>
              <a:buChar char="q"/>
            </a:pPr>
            <a:r>
              <a:rPr lang="fr-CA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lang="fr-CA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secondaire : </a:t>
            </a:r>
            <a:r>
              <a:rPr lang="fr-CA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fr-CA" dirty="0">
                <a:solidFill>
                  <a:srgbClr val="F36621"/>
                </a:solidFill>
              </a:rPr>
              <a:t/>
            </a:r>
            <a:br>
              <a:rPr lang="fr-CA" dirty="0">
                <a:solidFill>
                  <a:srgbClr val="F36621"/>
                </a:solidFill>
              </a:rPr>
            </a:br>
            <a:endParaRPr lang="fr-CA" u="none" strike="noStrike" dirty="0">
              <a:solidFill>
                <a:srgbClr val="F366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71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446141"/>
          </a:xfrm>
        </p:spPr>
        <p:txBody>
          <a:bodyPr/>
          <a:lstStyle/>
          <a:p>
            <a:pPr marL="0" indent="0">
              <a:buNone/>
            </a:pPr>
            <a:r>
              <a:rPr lang="fr-CA" sz="1600" b="1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intervention au préscolaire-primaire </a:t>
            </a:r>
            <a:endParaRPr lang="fr-CA" sz="1600" b="1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800" b="1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6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 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 diplôme d'études collégiales (DEC) en sciences humaines, sciences de la nature, d'un DEC intégré en sciences, lettres et arts, ou d'un DEC en techniques administratives; </a:t>
            </a:r>
            <a:b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6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endParaRPr lang="fr-CA" sz="1600" dirty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6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 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 diplôme d'études collégiales (DEC) autre que ceux mentionnés ci-dessus et avoir réussi le cours de mathématiques 360-300 (Méthodes quantitatives</a:t>
            </a:r>
            <a:r>
              <a:rPr lang="fr-CA" sz="16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fr-CA" sz="800" dirty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6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 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candidat qui choisit le profil intervention au préscolaire-primaire doit avoir réussi un cours de mathématiques durant ses études collégiales: MAT 103, 105, 211, 257, 307, 337 (objectifs collégiaux 00UN, 00UQ, 00UP) ou 360-300 (Méthodes quantitatives). L'étudiant ne satisfaisant pas à cette exigence sera admis conditionnellement et devra s'inscrire au premier trimestre au cours 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MAT1011 - L'activité mathématique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 réussir avant de pouvoir suivre le premier cours de didactique des mathématiques. Le cours 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MAT1011 - L'activité mathématique</a:t>
            </a:r>
            <a: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peut être considéré comme cours du Bloc de cours optionnels. </a:t>
            </a:r>
            <a:br>
              <a:rPr lang="fr-CA" sz="16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sz="3600" b="1" kern="0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 d’admission (suite)</a:t>
            </a:r>
            <a:endParaRPr lang="fr-FR" sz="3600" b="1" kern="0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fr-CA" sz="2000" b="1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  <a:r>
              <a:rPr lang="fr-CA" sz="2000" b="1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</a:t>
            </a:r>
            <a:r>
              <a:rPr lang="fr-CA" sz="2000" b="1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secondaire </a:t>
            </a:r>
            <a:endParaRPr lang="fr-CA" sz="2000" b="1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2000" b="1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 </a:t>
            </a:r>
            <a:r>
              <a:rPr lang="fr-CA" sz="20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 diplôme d'études collégiales (DEC) en sciences de la nature, d'un DEC intégré en sciences, lettres et arts, ou d'un DEC en techniques administratives; </a:t>
            </a:r>
            <a:br>
              <a:rPr lang="fr-CA" sz="20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endParaRPr lang="fr-CA" sz="2000" dirty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 </a:t>
            </a:r>
            <a:r>
              <a:rPr lang="fr-CA" sz="20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d'un diplôme d'études collégiales (DEC) autre que ceux mentionnés ci-dessus et avoir réussi un cours de mathématiques parmi les suivants : MAT 103, 105, 203, 211, 257, 307, 337 (objectifs du collégial 00UN, 00UQ, 00UP). Le candidat n'ayant pas réussi aucun de ces cours sera admis conditionnellement à la réussite du cours </a:t>
            </a:r>
            <a:r>
              <a:rPr lang="fr-CA" sz="20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MAT1016 - Mathématiques pour l'intervention au secondaire</a:t>
            </a:r>
            <a:r>
              <a:rPr lang="fr-CA" sz="20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 le premier trimestre.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sz="3600" b="1" kern="0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 d’admission (suite)</a:t>
            </a:r>
            <a:endParaRPr lang="fr-FR" sz="3600" b="1" kern="0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Options de carrière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6932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dirty="0" smtClean="0">
                <a:solidFill>
                  <a:srgbClr val="F36621"/>
                </a:solidFill>
                <a:latin typeface="Arial" charset="0"/>
              </a:rPr>
              <a:t>Enseignant</a:t>
            </a:r>
            <a:r>
              <a:rPr lang="fr-CA" sz="2800" dirty="0" smtClean="0">
                <a:solidFill>
                  <a:srgbClr val="F36621"/>
                </a:solidFill>
                <a:latin typeface="Arial" charset="0"/>
              </a:rPr>
              <a:t> </a:t>
            </a:r>
          </a:p>
          <a:p>
            <a:pPr lvl="1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Dans une classe spéciale auprès d’une population d’élèves HDAA </a:t>
            </a:r>
            <a:r>
              <a:rPr lang="fr-CA" sz="1800" i="1" dirty="0" smtClean="0">
                <a:solidFill>
                  <a:srgbClr val="F36621"/>
                </a:solidFill>
                <a:latin typeface="Arial" charset="0"/>
              </a:rPr>
              <a:t>(</a:t>
            </a:r>
            <a:r>
              <a:rPr lang="fr-CA" sz="1800" b="1" dirty="0" smtClean="0">
                <a:solidFill>
                  <a:srgbClr val="F36621"/>
                </a:solidFill>
                <a:latin typeface="Arial" charset="0"/>
              </a:rPr>
              <a:t>H</a:t>
            </a:r>
            <a:r>
              <a:rPr lang="fr-CA" sz="1800" i="1" dirty="0" smtClean="0">
                <a:solidFill>
                  <a:srgbClr val="F36621"/>
                </a:solidFill>
                <a:latin typeface="Arial" charset="0"/>
              </a:rPr>
              <a:t>andicapés et en </a:t>
            </a:r>
            <a:r>
              <a:rPr lang="fr-CA" sz="1800" b="1" dirty="0" smtClean="0">
                <a:solidFill>
                  <a:srgbClr val="F36621"/>
                </a:solidFill>
                <a:latin typeface="Arial" charset="0"/>
              </a:rPr>
              <a:t>D</a:t>
            </a:r>
            <a:r>
              <a:rPr lang="fr-CA" sz="1800" i="1" dirty="0" smtClean="0">
                <a:solidFill>
                  <a:srgbClr val="F36621"/>
                </a:solidFill>
                <a:latin typeface="Arial" charset="0"/>
              </a:rPr>
              <a:t>ifficulté d’</a:t>
            </a:r>
            <a:r>
              <a:rPr lang="fr-CA" sz="1800" b="1" dirty="0" smtClean="0">
                <a:solidFill>
                  <a:srgbClr val="F36621"/>
                </a:solidFill>
                <a:latin typeface="Arial" charset="0"/>
              </a:rPr>
              <a:t>A</a:t>
            </a:r>
            <a:r>
              <a:rPr lang="fr-CA" sz="1800" i="1" dirty="0" smtClean="0">
                <a:solidFill>
                  <a:srgbClr val="F36621"/>
                </a:solidFill>
                <a:latin typeface="Arial" charset="0"/>
              </a:rPr>
              <a:t>daptation et d’</a:t>
            </a:r>
            <a:r>
              <a:rPr lang="fr-CA" sz="1800" b="1" dirty="0" smtClean="0">
                <a:solidFill>
                  <a:srgbClr val="F36621"/>
                </a:solidFill>
                <a:latin typeface="Arial" charset="0"/>
              </a:rPr>
              <a:t>A</a:t>
            </a:r>
            <a:r>
              <a:rPr lang="fr-CA" sz="1800" i="1" dirty="0" smtClean="0">
                <a:solidFill>
                  <a:srgbClr val="F36621"/>
                </a:solidFill>
                <a:latin typeface="Arial" charset="0"/>
              </a:rPr>
              <a:t>pprentissage)</a:t>
            </a:r>
          </a:p>
          <a:p>
            <a:pPr lvl="1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En dénombrement flottant (orthopédagogie)</a:t>
            </a:r>
          </a:p>
          <a:p>
            <a:pPr lvl="1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000" dirty="0">
                <a:solidFill>
                  <a:srgbClr val="F36621"/>
                </a:solidFill>
                <a:latin typeface="Arial" charset="0"/>
              </a:rPr>
              <a:t>Dans une classe ordinaire avec des élèves intégrés </a:t>
            </a:r>
            <a:endParaRPr lang="fr-CA" sz="2000" dirty="0" smtClean="0">
              <a:solidFill>
                <a:srgbClr val="F36621"/>
              </a:solidFill>
              <a:latin typeface="Arial" charset="0"/>
            </a:endParaRPr>
          </a:p>
          <a:p>
            <a:pPr lvl="2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1600" dirty="0" smtClean="0">
                <a:solidFill>
                  <a:srgbClr val="F36621"/>
                </a:solidFill>
                <a:latin typeface="Arial" charset="0"/>
              </a:rPr>
              <a:t>Possible </a:t>
            </a:r>
            <a:r>
              <a:rPr lang="fr-CA" sz="1600" dirty="0">
                <a:solidFill>
                  <a:srgbClr val="F36621"/>
                </a:solidFill>
                <a:latin typeface="Arial" charset="0"/>
              </a:rPr>
              <a:t>seulement selon les besoins et les critères d’embauche des différentes commissions </a:t>
            </a:r>
            <a:r>
              <a:rPr lang="fr-CA" sz="1600" dirty="0" smtClean="0">
                <a:solidFill>
                  <a:srgbClr val="F36621"/>
                </a:solidFill>
                <a:latin typeface="Arial" charset="0"/>
              </a:rPr>
              <a:t>scolaires. </a:t>
            </a:r>
          </a:p>
          <a:p>
            <a:pPr lvl="1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000" u="sng" dirty="0" smtClean="0">
                <a:solidFill>
                  <a:srgbClr val="F36621"/>
                </a:solidFill>
                <a:latin typeface="Arial" charset="0"/>
              </a:rPr>
              <a:t>Taux de placement</a:t>
            </a: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: presque 100%</a:t>
            </a:r>
          </a:p>
          <a:p>
            <a:pPr lvl="1" eaLnBrk="1" hangingPunct="1">
              <a:lnSpc>
                <a:spcPct val="8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endParaRPr lang="fr-CA" sz="2400" dirty="0" smtClean="0">
              <a:solidFill>
                <a:srgbClr val="F3662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dirty="0" smtClean="0">
                <a:solidFill>
                  <a:srgbClr val="F36621"/>
                </a:solidFill>
                <a:latin typeface="Arial" charset="0"/>
              </a:rPr>
              <a:t>Accès à la maîtrise </a:t>
            </a:r>
            <a:r>
              <a:rPr lang="fr-CA" sz="2400" dirty="0" smtClean="0">
                <a:solidFill>
                  <a:srgbClr val="F36621"/>
                </a:solidFill>
                <a:latin typeface="Arial" charset="0"/>
              </a:rPr>
              <a:t>(moyenne 3,2/4,3)</a:t>
            </a:r>
            <a:endParaRPr lang="fr-CA" dirty="0" smtClean="0">
              <a:solidFill>
                <a:srgbClr val="F36621"/>
              </a:solidFill>
              <a:latin typeface="Arial" charset="0"/>
            </a:endParaRPr>
          </a:p>
          <a:p>
            <a:pPr lvl="1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en éducation M.A. ou M. Ed.</a:t>
            </a:r>
          </a:p>
          <a:p>
            <a:pPr lvl="1" eaLnBrk="1" hangingPunct="1"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en orthopédagogie M. Ed.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fr-CA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CA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fr-CA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Informations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92488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Site du programme</a:t>
            </a:r>
          </a:p>
          <a:p>
            <a:pPr marL="471487" lvl="1" indent="0">
              <a:buNone/>
              <a:defRPr/>
            </a:pPr>
            <a:r>
              <a:rPr lang="fr-CA" sz="2000" i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3"/>
              </a:rPr>
              <a:t>http://www.etudier.uqam.ca/programme?code=7088</a:t>
            </a:r>
            <a:endParaRPr lang="fr-CA" sz="2000" i="1" dirty="0" smtClean="0">
              <a:solidFill>
                <a:srgbClr val="7C28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71487" lvl="1" indent="0">
              <a:buNone/>
              <a:defRPr/>
            </a:pPr>
            <a:endParaRPr lang="fr-CA" sz="800" dirty="0" smtClean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Journée Portes Ouvertes 10 février 2015 (15h à 20h)</a:t>
            </a:r>
          </a:p>
          <a:p>
            <a:pPr>
              <a:defRPr/>
            </a:pPr>
            <a:endParaRPr lang="fr-CA" sz="800" dirty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Journée d’accueil en mai 2015</a:t>
            </a:r>
          </a:p>
          <a:p>
            <a:pPr marL="471487" lvl="1" indent="0">
              <a:buNone/>
              <a:defRPr/>
            </a:pPr>
            <a:r>
              <a:rPr lang="fr-CA" sz="2000" i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4"/>
              </a:rPr>
              <a:t>www.rentree.uqam.ca</a:t>
            </a:r>
            <a:endParaRPr lang="fr-CA" sz="2000" i="1" dirty="0" smtClean="0">
              <a:solidFill>
                <a:srgbClr val="7C28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71487" lvl="1" indent="0">
              <a:buNone/>
              <a:defRPr/>
            </a:pPr>
            <a:endParaRPr lang="fr-CA" sz="800" dirty="0" smtClean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CARÉ (centre d’aide à la réussite)</a:t>
            </a:r>
          </a:p>
          <a:p>
            <a:pPr marL="471487" lvl="1" indent="0">
              <a:buNone/>
              <a:defRPr/>
            </a:pPr>
            <a:r>
              <a:rPr lang="fr-CA" sz="2000" i="1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5"/>
              </a:rPr>
              <a:t>http://www.care.education.uqam.ca/</a:t>
            </a:r>
            <a:endParaRPr lang="fr-CA" sz="2000" i="1" dirty="0" smtClean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71487" lvl="1" indent="0">
              <a:buNone/>
              <a:defRPr/>
            </a:pPr>
            <a:endParaRPr lang="fr-CA" sz="800" dirty="0" smtClean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Bureau de la formation pratique</a:t>
            </a:r>
          </a:p>
          <a:p>
            <a:pPr marL="471487" lvl="1" indent="0">
              <a:buNone/>
              <a:defRPr/>
            </a:pPr>
            <a:r>
              <a:rPr lang="fr-CA" sz="2000" i="1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rId6"/>
              </a:rPr>
              <a:t>www.stages.uqam.ca</a:t>
            </a:r>
            <a:endParaRPr lang="fr-CA" i="1" dirty="0" smtClean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fr-CA" dirty="0">
              <a:solidFill>
                <a:srgbClr val="F366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5644" y="2204864"/>
            <a:ext cx="7732712" cy="16557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endParaRPr lang="fr-CA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buFont typeface="Symbol" pitchFamily="18" charset="2"/>
              <a:buNone/>
              <a:defRPr/>
            </a:pPr>
            <a:endParaRPr lang="fr-CA" sz="1000" dirty="0" smtClean="0">
              <a:solidFill>
                <a:srgbClr val="F366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fr-CA" sz="4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demeurons disponibles </a:t>
            </a:r>
          </a:p>
          <a:p>
            <a:pPr algn="ctr" eaLnBrk="1" hangingPunct="1">
              <a:lnSpc>
                <a:spcPct val="7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fr-CA" sz="4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vos questions.</a:t>
            </a:r>
            <a:endParaRPr lang="fr-CA" sz="4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buClr>
                <a:srgbClr val="FFFF00"/>
              </a:buClr>
              <a:buFont typeface="Wingdings" pitchFamily="2" charset="2"/>
              <a:buNone/>
              <a:defRPr/>
            </a:pPr>
            <a:endParaRPr lang="fr-CA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70000"/>
              </a:lnSpc>
              <a:buFont typeface="Symbol" pitchFamily="18" charset="2"/>
              <a:buNone/>
              <a:defRPr/>
            </a:pPr>
            <a:endParaRPr lang="fr-C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AutoShape 4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0" name="AutoShape 5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1" name="AutoShape 6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2" name="AutoShape 7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3" name="AutoShape 8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4" name="AutoShape 9" descr="accueil_r1_c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29705" name="AutoShape 10" descr="accueil_r1_c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394618" y="4403725"/>
            <a:ext cx="60499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b="1" i="1" dirty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L’équipe du programme en enseignement en adaptation scolaire et sociale de l’UQAM</a:t>
            </a:r>
          </a:p>
        </p:txBody>
      </p:sp>
      <p:pic>
        <p:nvPicPr>
          <p:cNvPr id="29708" name="Picture 17" descr="MC90001467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500438"/>
            <a:ext cx="13382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23850" y="836613"/>
            <a:ext cx="849662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A" sz="4400" b="1" dirty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  <a:r>
              <a:rPr lang="fr-CA" sz="44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sz="4400" b="1" dirty="0">
              <a:solidFill>
                <a:srgbClr val="7C28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772816"/>
            <a:ext cx="8459787" cy="48248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fr-CA" sz="24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CA" sz="2400" b="1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Directrice</a:t>
            </a: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:</a:t>
            </a:r>
            <a:r>
              <a:rPr lang="fr-CA" sz="22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France Dufour</a:t>
            </a:r>
          </a:p>
          <a:p>
            <a:pPr eaLnBrk="1" hangingPunct="1">
              <a:buNone/>
              <a:defRPr/>
            </a:pPr>
            <a:r>
              <a:rPr lang="fr-CA" sz="2400" b="1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Directrice adjointe </a:t>
            </a: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fr-CA" sz="2400" dirty="0" err="1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Mirela</a:t>
            </a:r>
            <a:r>
              <a:rPr lang="fr-CA" sz="24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Moldoveanu</a:t>
            </a:r>
          </a:p>
          <a:p>
            <a:pPr eaLnBrk="1" hangingPunct="1">
              <a:buNone/>
              <a:defRPr/>
            </a:pPr>
            <a:r>
              <a:rPr lang="fr-CA" sz="2200" b="1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Assistante à la gestion de programme </a:t>
            </a:r>
            <a:r>
              <a:rPr lang="fr-CA" sz="22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fr-CA" sz="2400" dirty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Suzanne Langlais </a:t>
            </a: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		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CA" sz="2000" dirty="0" smtClean="0">
              <a:solidFill>
                <a:srgbClr val="F3662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CA" sz="22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Professeures invitées</a:t>
            </a:r>
            <a:r>
              <a:rPr lang="fr-CA" sz="2000" dirty="0" smtClean="0">
                <a:solidFill>
                  <a:srgbClr val="F36621"/>
                </a:solidFill>
                <a:latin typeface="Arial" charset="0"/>
              </a:rPr>
              <a:t>: </a:t>
            </a:r>
            <a:r>
              <a:rPr lang="fr-CA" sz="1900" dirty="0" smtClean="0">
                <a:solidFill>
                  <a:srgbClr val="F36621"/>
                </a:solidFill>
                <a:latin typeface="Arial" charset="0"/>
              </a:rPr>
              <a:t>Maryse Gareau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CA" sz="1900" dirty="0" smtClean="0">
                <a:solidFill>
                  <a:srgbClr val="F36621"/>
                </a:solidFill>
                <a:latin typeface="Arial" charset="0"/>
              </a:rPr>
              <a:t>				 Isabelle Meunier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CA" sz="1900" dirty="0" smtClean="0">
                <a:solidFill>
                  <a:srgbClr val="F366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</a:t>
            </a:r>
            <a:r>
              <a:rPr lang="fr-CA" sz="1900" dirty="0" smtClean="0">
                <a:solidFill>
                  <a:srgbClr val="F36621"/>
                </a:solidFill>
                <a:latin typeface="Arial" charset="0"/>
              </a:rPr>
              <a:t>	 Nancy Granger </a:t>
            </a:r>
          </a:p>
        </p:txBody>
      </p:sp>
      <p:sp>
        <p:nvSpPr>
          <p:cNvPr id="19459" name="AutoShape 5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0" name="AutoShape 7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1" name="AutoShape 9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2" name="AutoShape 11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3" name="AutoShape 13" descr="accueil_r1_c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4" name="AutoShape 16" descr="accueil_r1_c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5" name="AutoShape 18" descr="accueil_r1_c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395288" y="765175"/>
            <a:ext cx="8748712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4400" b="1" dirty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Équipe </a:t>
            </a:r>
            <a:r>
              <a:rPr lang="fr-CA" sz="44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du programme EASS</a:t>
            </a:r>
            <a:endParaRPr lang="fr-CA" sz="4400" b="1" dirty="0">
              <a:solidFill>
                <a:srgbClr val="7C28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Profil des candidats</a:t>
            </a:r>
            <a:endParaRPr lang="fr-FR" b="1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15107"/>
            <a:ext cx="8229600" cy="4302125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i="1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Au-delà de l’amour des enfants…</a:t>
            </a:r>
          </a:p>
          <a:p>
            <a:pPr marL="0" indent="0" algn="ctr">
              <a:buNone/>
            </a:pPr>
            <a:endParaRPr lang="fr-FR" sz="800" i="1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 d’adaptation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Souplesse et ouverture d’esprit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Empathie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Habiletés relationnelles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Dynamisme et initiative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Esprit critique et autocritique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vers des solutions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Confiance dans</a:t>
            </a:r>
            <a:r>
              <a:rPr lang="fr-FR" sz="20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potentiel de chaque élève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Excellente organisation et gestion du temps</a:t>
            </a:r>
          </a:p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4" name="Picture 14" descr="sigle E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avantages du programme</a:t>
            </a:r>
            <a:endParaRPr lang="fr-FR" b="1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15107"/>
            <a:ext cx="8229600" cy="4302125"/>
          </a:xfrm>
        </p:spPr>
        <p:txBody>
          <a:bodyPr/>
          <a:lstStyle/>
          <a:p>
            <a:pPr marL="0" indent="0" algn="ctr">
              <a:buNone/>
            </a:pPr>
            <a:endParaRPr lang="fr-F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400" i="1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formation axée sur la pratique!</a:t>
            </a:r>
          </a:p>
          <a:p>
            <a:pPr marL="0" indent="0" algn="ctr">
              <a:buNone/>
            </a:pPr>
            <a:endParaRPr lang="fr-FR" sz="800" i="1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situation pratique de stage dès la première année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qui outille pour la suppléance dès la deuxième année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pratiques qui peuvent être utilisés en situation d’emploi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orienté vers une pédagogie innovatrice</a:t>
            </a:r>
          </a:p>
          <a:p>
            <a:r>
              <a:rPr lang="fr-FR" sz="2000" dirty="0" smtClean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orientée vers les avantages du travail coopératif</a:t>
            </a:r>
          </a:p>
          <a:p>
            <a:endParaRPr lang="fr-FR" sz="20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pic>
        <p:nvPicPr>
          <p:cNvPr id="4" name="Picture 14" descr="sigle E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5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b="1" dirty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Baccalauréat en enseignement </a:t>
            </a:r>
            <a:r>
              <a:rPr lang="fr-CA" sz="36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fr-CA" sz="36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CA" sz="36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</a:t>
            </a:r>
            <a:r>
              <a:rPr lang="fr-CA" sz="3600" b="1" dirty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adaptation scolaire et sociale – </a:t>
            </a:r>
            <a:r>
              <a:rPr lang="fr-CA" sz="3600" b="1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EASS</a:t>
            </a:r>
            <a:endParaRPr lang="fr-FR" sz="3600" b="1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F3662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F36621"/>
                </a:solidFill>
              </a:rPr>
              <a:t>Profil intervention au préscolaire-primaire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F3662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F36621"/>
                </a:solidFill>
              </a:rPr>
              <a:t>Profil intervention au secondaire</a:t>
            </a:r>
            <a:endParaRPr lang="fr-FR" dirty="0">
              <a:solidFill>
                <a:srgbClr val="F36621"/>
              </a:solidFill>
            </a:endParaRPr>
          </a:p>
          <a:p>
            <a:pPr lvl="1">
              <a:buClr>
                <a:srgbClr val="7C2828"/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F36621"/>
                </a:solidFill>
              </a:rPr>
              <a:t>Temps plein, 4 ans </a:t>
            </a:r>
            <a:r>
              <a:rPr lang="fr-CA" dirty="0" smtClean="0">
                <a:solidFill>
                  <a:srgbClr val="F36621"/>
                </a:solidFill>
              </a:rPr>
              <a:t>– </a:t>
            </a:r>
            <a:r>
              <a:rPr lang="fr-CA" dirty="0">
                <a:solidFill>
                  <a:srgbClr val="F36621"/>
                </a:solidFill>
              </a:rPr>
              <a:t>120 crédits</a:t>
            </a:r>
            <a:endParaRPr lang="fr-FR" dirty="0">
              <a:solidFill>
                <a:srgbClr val="F36621"/>
              </a:solidFill>
            </a:endParaRPr>
          </a:p>
          <a:p>
            <a:endParaRPr lang="fr-FR" dirty="0"/>
          </a:p>
        </p:txBody>
      </p:sp>
      <p:pic>
        <p:nvPicPr>
          <p:cNvPr id="4" name="Picture 14" descr="sigle E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2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484784"/>
            <a:ext cx="8172400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500" dirty="0">
                <a:solidFill>
                  <a:srgbClr val="F36621"/>
                </a:solidFill>
                <a:latin typeface="Arial" charset="0"/>
              </a:rPr>
              <a:t>Approche scientifique</a:t>
            </a: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endParaRPr lang="fr-CA" sz="2500" dirty="0" smtClean="0">
              <a:solidFill>
                <a:srgbClr val="F36621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500" dirty="0" smtClean="0">
                <a:solidFill>
                  <a:srgbClr val="F36621"/>
                </a:solidFill>
                <a:latin typeface="Arial" charset="0"/>
              </a:rPr>
              <a:t>Formation pratique soutenue par les connaissances de pointe dans le domaine</a:t>
            </a: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endParaRPr lang="fr-CA" sz="2500" dirty="0" smtClean="0">
              <a:solidFill>
                <a:srgbClr val="F36621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500" dirty="0" smtClean="0">
                <a:solidFill>
                  <a:srgbClr val="F36621"/>
                </a:solidFill>
                <a:latin typeface="Arial" charset="0"/>
              </a:rPr>
              <a:t>L’apport des technologies en enseignement</a:t>
            </a: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endParaRPr lang="fr-CA" sz="2500" dirty="0" smtClean="0">
              <a:solidFill>
                <a:srgbClr val="F36621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500" dirty="0" smtClean="0">
                <a:solidFill>
                  <a:srgbClr val="F36621"/>
                </a:solidFill>
                <a:latin typeface="Arial" charset="0"/>
              </a:rPr>
              <a:t>La prise en charge individuelle de la formation</a:t>
            </a: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endParaRPr lang="fr-CA" sz="2500" dirty="0" smtClean="0">
              <a:solidFill>
                <a:srgbClr val="F36621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7C2828"/>
              </a:buClr>
              <a:buFont typeface="Wingdings" panose="05000000000000000000" pitchFamily="2" charset="2"/>
              <a:buChar char="q"/>
              <a:defRPr/>
            </a:pPr>
            <a:r>
              <a:rPr lang="fr-CA" sz="2500" dirty="0" smtClean="0">
                <a:solidFill>
                  <a:srgbClr val="F36621"/>
                </a:solidFill>
                <a:latin typeface="Arial" charset="0"/>
              </a:rPr>
              <a:t>Collaboration constante avec les milieux de pratique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78891" y="362744"/>
            <a:ext cx="813752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4400" dirty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Les orientations du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832" y="-162272"/>
            <a:ext cx="8229600" cy="1143000"/>
          </a:xfrm>
        </p:spPr>
        <p:txBody>
          <a:bodyPr/>
          <a:lstStyle/>
          <a:p>
            <a:r>
              <a:rPr lang="fr-FR" sz="4000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 à suivre (120 crédits)</a:t>
            </a:r>
            <a:endParaRPr lang="fr-FR" sz="4000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302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Fondements, épistémologie et aspects socioculturels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personnelle et professionnelle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pédagogique et technologique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disciplinaire et didactique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particulière en adaptation scolaire et sociale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pratique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>
                <a:solidFill>
                  <a:srgbClr val="F36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 de cours optionnels: Formation complémentaire en didactique et formation particulière en adaptation scolaire </a:t>
            </a:r>
            <a:endParaRPr lang="fr-CA" sz="2400" dirty="0" smtClean="0">
              <a:solidFill>
                <a:srgbClr val="F36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sigle E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Les stages en bref </a:t>
            </a:r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061510"/>
              </p:ext>
            </p:extLst>
          </p:nvPr>
        </p:nvGraphicFramePr>
        <p:xfrm>
          <a:off x="324619" y="1089144"/>
          <a:ext cx="8351837" cy="433990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24400"/>
                <a:gridCol w="3627437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primaire (7088) 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secondaire (7489) 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938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ASM1400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Insertion à la réalité scolaire et à l’enseignement en classe ordinaire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classe ordinaire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24 jours/prise en charge 5 jours</a:t>
                      </a:r>
                      <a:endParaRPr kumimoji="0" lang="fr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ASM1406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Insertion à la réalité scolaire  au secondaire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classe ordinaire et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24 jours/prise en charge 5 jours</a:t>
                      </a:r>
                      <a:endParaRPr kumimoji="0" lang="fr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ASM2400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Initiation à l’adaptation scolaire 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28 jours/prise en charge 10 jours</a:t>
                      </a:r>
                      <a:endParaRPr kumimoji="0" lang="fr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ASM2406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Initiation à l’adaptation scolaire.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28 jours/prise en charge 10 jours</a:t>
                      </a:r>
                      <a:endParaRPr kumimoji="0" lang="fr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III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ASM3400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Différenciation pédagogique et 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en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32 jours/prise en charge 20 jours</a:t>
                      </a:r>
                      <a:endParaRPr kumimoji="0" lang="fr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III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ASM3406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Développement des compétences 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32 jours/prise en charge 20 jours</a:t>
                      </a:r>
                      <a:endParaRPr kumimoji="0" lang="fr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IV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ASM4400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Intégration à la vie professionnelle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56 jours/prise en charge maximale</a:t>
                      </a:r>
                      <a:endParaRPr kumimoji="0" lang="fr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IV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ASM4406</a:t>
                      </a:r>
                      <a:b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Intégration à la vie professionnelle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adaptation scolaire</a:t>
                      </a:r>
                      <a:b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CA" sz="120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 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28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56 jours/prise en charge maximale</a:t>
                      </a:r>
                      <a:endParaRPr kumimoji="0" lang="fr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282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" name="Picture 14" descr="sigle E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7C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Témoignage d’une étudiante</a:t>
            </a:r>
            <a:endParaRPr lang="fr-CA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sigle E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184" y="6021288"/>
            <a:ext cx="17287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apture d’écran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32" y="1556792"/>
            <a:ext cx="3832087" cy="2841676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907704" y="4509120"/>
            <a:ext cx="5200487" cy="288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fr-CA" kern="0" dirty="0">
              <a:solidFill>
                <a:srgbClr val="7C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6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10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FC9204"/>
      </a:accent2>
      <a:accent3>
        <a:srgbClr val="FFFFFF"/>
      </a:accent3>
      <a:accent4>
        <a:srgbClr val="000000"/>
      </a:accent4>
      <a:accent5>
        <a:srgbClr val="E2E2AA"/>
      </a:accent5>
      <a:accent6>
        <a:srgbClr val="E48403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FC9204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E4840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Précédent.thmx</Template>
  <TotalTime>2847</TotalTime>
  <Words>538</Words>
  <Application>Microsoft Office PowerPoint</Application>
  <PresentationFormat>Affichage à l'écran (4:3)</PresentationFormat>
  <Paragraphs>132</Paragraphs>
  <Slides>15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Quadrant</vt:lpstr>
      <vt:lpstr>Programme d’enseignement  en adaptation scolaire et sociale</vt:lpstr>
      <vt:lpstr>Présentation PowerPoint</vt:lpstr>
      <vt:lpstr>Profil des candidats</vt:lpstr>
      <vt:lpstr>Les avantages du programme</vt:lpstr>
      <vt:lpstr>Baccalauréat en enseignement  en adaptation scolaire et sociale – EASS</vt:lpstr>
      <vt:lpstr>Présentation PowerPoint</vt:lpstr>
      <vt:lpstr>Cours à suivre (120 crédits)</vt:lpstr>
      <vt:lpstr>Les stages en bref </vt:lpstr>
      <vt:lpstr>Témoignage d’une étudiante</vt:lpstr>
      <vt:lpstr>Conditions d’admission</vt:lpstr>
      <vt:lpstr>Présentation PowerPoint</vt:lpstr>
      <vt:lpstr>Présentation PowerPoint</vt:lpstr>
      <vt:lpstr>Options de carrière</vt:lpstr>
      <vt:lpstr>Informations complémentaires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socio-affectif et socialisation scolaire  (ASS1900)</dc:title>
  <dc:creator>Claude Cloutier</dc:creator>
  <cp:lastModifiedBy>SITel</cp:lastModifiedBy>
  <cp:revision>190</cp:revision>
  <dcterms:created xsi:type="dcterms:W3CDTF">2005-01-07T16:18:32Z</dcterms:created>
  <dcterms:modified xsi:type="dcterms:W3CDTF">2014-12-04T13:58:05Z</dcterms:modified>
</cp:coreProperties>
</file>