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26"/>
  </p:notesMasterIdLst>
  <p:sldIdLst>
    <p:sldId id="260" r:id="rId5"/>
    <p:sldId id="259" r:id="rId6"/>
    <p:sldId id="257" r:id="rId7"/>
    <p:sldId id="314" r:id="rId8"/>
    <p:sldId id="262" r:id="rId9"/>
    <p:sldId id="258" r:id="rId10"/>
    <p:sldId id="265" r:id="rId11"/>
    <p:sldId id="264" r:id="rId12"/>
    <p:sldId id="310" r:id="rId13"/>
    <p:sldId id="305" r:id="rId14"/>
    <p:sldId id="306" r:id="rId15"/>
    <p:sldId id="309" r:id="rId16"/>
    <p:sldId id="266" r:id="rId17"/>
    <p:sldId id="300" r:id="rId18"/>
    <p:sldId id="280" r:id="rId19"/>
    <p:sldId id="282" r:id="rId20"/>
    <p:sldId id="284" r:id="rId21"/>
    <p:sldId id="318" r:id="rId22"/>
    <p:sldId id="313" r:id="rId23"/>
    <p:sldId id="312" r:id="rId24"/>
    <p:sldId id="311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4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00ABE-4E8F-0240-A94F-E9B86E1C8AB7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F3975BC-3438-C84E-832E-9331FB04392C}">
      <dgm:prSet phldrT="[Texte]"/>
      <dgm:spPr>
        <a:solidFill>
          <a:srgbClr val="0000FF"/>
        </a:solidFill>
      </dgm:spPr>
      <dgm:t>
        <a:bodyPr/>
        <a:lstStyle/>
        <a:p>
          <a:r>
            <a:rPr lang="fr-CA" dirty="0" smtClean="0"/>
            <a:t>Comptabilité financière</a:t>
          </a:r>
          <a:br>
            <a:rPr lang="fr-CA" dirty="0" smtClean="0"/>
          </a:br>
          <a:r>
            <a:rPr lang="fr-CA" dirty="0" smtClean="0"/>
            <a:t>et </a:t>
          </a:r>
          <a:br>
            <a:rPr lang="fr-CA" dirty="0" smtClean="0"/>
          </a:br>
          <a:r>
            <a:rPr lang="fr-CA" dirty="0" smtClean="0"/>
            <a:t>de gestion</a:t>
          </a:r>
          <a:endParaRPr lang="fr-CA" dirty="0"/>
        </a:p>
      </dgm:t>
    </dgm:pt>
    <dgm:pt modelId="{573551E9-4DC1-5A46-9CB5-A18666905541}" type="parTrans" cxnId="{6FFF55A2-598F-854D-B96A-BBDF114D9721}">
      <dgm:prSet/>
      <dgm:spPr/>
      <dgm:t>
        <a:bodyPr/>
        <a:lstStyle/>
        <a:p>
          <a:endParaRPr lang="fr-CA"/>
        </a:p>
      </dgm:t>
    </dgm:pt>
    <dgm:pt modelId="{14806605-7503-CE49-98AC-E916F2B2496B}" type="sibTrans" cxnId="{6FFF55A2-598F-854D-B96A-BBDF114D9721}">
      <dgm:prSet/>
      <dgm:spPr/>
      <dgm:t>
        <a:bodyPr/>
        <a:lstStyle/>
        <a:p>
          <a:endParaRPr lang="fr-CA"/>
        </a:p>
      </dgm:t>
    </dgm:pt>
    <dgm:pt modelId="{81007D6E-F935-AF41-B7B8-D41327BFE0ED}">
      <dgm:prSet phldrT="[Texte]" custT="1"/>
      <dgm:spPr>
        <a:solidFill>
          <a:srgbClr val="3366FF"/>
        </a:solidFill>
      </dgm:spPr>
      <dgm:t>
        <a:bodyPr/>
        <a:lstStyle/>
        <a:p>
          <a:r>
            <a:rPr lang="fr-CA" sz="2000" dirty="0" smtClean="0"/>
            <a:t>Fiscalité</a:t>
          </a:r>
          <a:endParaRPr lang="fr-CA" sz="2000" dirty="0"/>
        </a:p>
      </dgm:t>
    </dgm:pt>
    <dgm:pt modelId="{9D25616C-0C30-4145-9247-CF02807F94CE}" type="parTrans" cxnId="{6F8D88C4-4088-6B4E-9A28-A5095C4A28CF}">
      <dgm:prSet/>
      <dgm:spPr/>
      <dgm:t>
        <a:bodyPr/>
        <a:lstStyle/>
        <a:p>
          <a:endParaRPr lang="fr-CA"/>
        </a:p>
      </dgm:t>
    </dgm:pt>
    <dgm:pt modelId="{263AAF78-D6DA-7A41-AAC2-D7CA64ECA6CD}" type="sibTrans" cxnId="{6F8D88C4-4088-6B4E-9A28-A5095C4A28CF}">
      <dgm:prSet/>
      <dgm:spPr>
        <a:solidFill>
          <a:srgbClr val="CCCCCC"/>
        </a:solidFill>
      </dgm:spPr>
      <dgm:t>
        <a:bodyPr/>
        <a:lstStyle/>
        <a:p>
          <a:endParaRPr lang="fr-CA"/>
        </a:p>
      </dgm:t>
    </dgm:pt>
    <dgm:pt modelId="{310C72BA-64A8-744C-94F0-4B5CF983CD4E}">
      <dgm:prSet phldrT="[Texte]" custT="1"/>
      <dgm:spPr>
        <a:solidFill>
          <a:srgbClr val="3366FF"/>
        </a:solidFill>
      </dgm:spPr>
      <dgm:t>
        <a:bodyPr/>
        <a:lstStyle/>
        <a:p>
          <a:r>
            <a:rPr lang="fr-CA" sz="2000" dirty="0" smtClean="0"/>
            <a:t>Finance</a:t>
          </a:r>
          <a:endParaRPr lang="fr-CA" sz="2000" dirty="0"/>
        </a:p>
      </dgm:t>
    </dgm:pt>
    <dgm:pt modelId="{956D365C-DE7A-B048-ADEB-5AAAD64EC4CF}" type="parTrans" cxnId="{4D88A5BC-EF97-C146-A025-6422098A1FDA}">
      <dgm:prSet/>
      <dgm:spPr/>
      <dgm:t>
        <a:bodyPr/>
        <a:lstStyle/>
        <a:p>
          <a:endParaRPr lang="fr-CA"/>
        </a:p>
      </dgm:t>
    </dgm:pt>
    <dgm:pt modelId="{3A244A07-1D91-A142-886D-67771FB65504}" type="sibTrans" cxnId="{4D88A5BC-EF97-C146-A025-6422098A1FDA}">
      <dgm:prSet/>
      <dgm:spPr>
        <a:solidFill>
          <a:srgbClr val="CCCCCC"/>
        </a:solidFill>
      </dgm:spPr>
      <dgm:t>
        <a:bodyPr/>
        <a:lstStyle/>
        <a:p>
          <a:endParaRPr lang="fr-CA"/>
        </a:p>
      </dgm:t>
    </dgm:pt>
    <dgm:pt modelId="{BACA2F4E-01A1-224E-8AFB-46FDB322F55E}">
      <dgm:prSet phldrT="[Texte]" custT="1"/>
      <dgm:spPr>
        <a:solidFill>
          <a:srgbClr val="3366FF"/>
        </a:solidFill>
      </dgm:spPr>
      <dgm:t>
        <a:bodyPr/>
        <a:lstStyle/>
        <a:p>
          <a:r>
            <a:rPr lang="fr-CA" sz="1800" dirty="0" smtClean="0"/>
            <a:t>Gestion de performance</a:t>
          </a:r>
          <a:endParaRPr lang="fr-CA" sz="1800" dirty="0"/>
        </a:p>
      </dgm:t>
    </dgm:pt>
    <dgm:pt modelId="{A4377337-00F4-C64F-8542-78761FCC2545}" type="parTrans" cxnId="{B22EF3B9-D7BF-5F44-8A09-15D5FE967E72}">
      <dgm:prSet/>
      <dgm:spPr/>
      <dgm:t>
        <a:bodyPr/>
        <a:lstStyle/>
        <a:p>
          <a:endParaRPr lang="fr-CA"/>
        </a:p>
      </dgm:t>
    </dgm:pt>
    <dgm:pt modelId="{4D52394B-C65E-984F-9E47-9C96D2CFD6A4}" type="sibTrans" cxnId="{B22EF3B9-D7BF-5F44-8A09-15D5FE967E72}">
      <dgm:prSet/>
      <dgm:spPr>
        <a:solidFill>
          <a:srgbClr val="CCCCCC"/>
        </a:solidFill>
      </dgm:spPr>
      <dgm:t>
        <a:bodyPr/>
        <a:lstStyle/>
        <a:p>
          <a:endParaRPr lang="fr-CA"/>
        </a:p>
      </dgm:t>
    </dgm:pt>
    <dgm:pt modelId="{CF8720B5-18E0-244D-B625-FDB459566561}">
      <dgm:prSet phldrT="[Texte]" custT="1"/>
      <dgm:spPr>
        <a:solidFill>
          <a:srgbClr val="3366FF"/>
        </a:solidFill>
      </dgm:spPr>
      <dgm:t>
        <a:bodyPr/>
        <a:lstStyle/>
        <a:p>
          <a:r>
            <a:rPr lang="fr-CA" sz="2000" dirty="0" smtClean="0"/>
            <a:t>Certification</a:t>
          </a:r>
          <a:endParaRPr lang="fr-CA" sz="2000" dirty="0"/>
        </a:p>
      </dgm:t>
    </dgm:pt>
    <dgm:pt modelId="{C140D40A-FB51-7248-A17A-311751F5F8F0}" type="parTrans" cxnId="{BF51EC4C-6373-FE47-8DAC-61B8FA7974F3}">
      <dgm:prSet/>
      <dgm:spPr/>
      <dgm:t>
        <a:bodyPr/>
        <a:lstStyle/>
        <a:p>
          <a:endParaRPr lang="fr-CA"/>
        </a:p>
      </dgm:t>
    </dgm:pt>
    <dgm:pt modelId="{26706A92-95F9-BA46-BB21-9E078299CDBB}" type="sibTrans" cxnId="{BF51EC4C-6373-FE47-8DAC-61B8FA7974F3}">
      <dgm:prSet/>
      <dgm:spPr>
        <a:solidFill>
          <a:srgbClr val="CCCCCC"/>
        </a:solidFill>
      </dgm:spPr>
      <dgm:t>
        <a:bodyPr/>
        <a:lstStyle/>
        <a:p>
          <a:endParaRPr lang="fr-CA"/>
        </a:p>
      </dgm:t>
    </dgm:pt>
    <dgm:pt modelId="{C467A31C-0A33-AD48-9BC8-281296230CAD}" type="pres">
      <dgm:prSet presAssocID="{56D00ABE-4E8F-0240-A94F-E9B86E1C8A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DE8A18BE-3217-C947-9852-BDC1FDB71AFE}" type="pres">
      <dgm:prSet presAssocID="{5F3975BC-3438-C84E-832E-9331FB04392C}" presName="centerShape" presStyleLbl="node0" presStyleIdx="0" presStyleCnt="1"/>
      <dgm:spPr/>
      <dgm:t>
        <a:bodyPr/>
        <a:lstStyle/>
        <a:p>
          <a:endParaRPr lang="fr-CA"/>
        </a:p>
      </dgm:t>
    </dgm:pt>
    <dgm:pt modelId="{0FEEA40D-1098-E748-A576-4DB9DC201332}" type="pres">
      <dgm:prSet presAssocID="{81007D6E-F935-AF41-B7B8-D41327BFE0ED}" presName="node" presStyleLbl="node1" presStyleIdx="0" presStyleCnt="4" custScaleX="138901" custScaleY="137762" custRadScaleRad="117835" custRadScaleInc="173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31123F0-31CE-C14B-9386-3384FEAB2C15}" type="pres">
      <dgm:prSet presAssocID="{81007D6E-F935-AF41-B7B8-D41327BFE0ED}" presName="dummy" presStyleCnt="0"/>
      <dgm:spPr/>
    </dgm:pt>
    <dgm:pt modelId="{2D4AEAF8-391F-C64A-A17C-361847012D17}" type="pres">
      <dgm:prSet presAssocID="{263AAF78-D6DA-7A41-AAC2-D7CA64ECA6CD}" presName="sibTrans" presStyleLbl="sibTrans2D1" presStyleIdx="0" presStyleCnt="4"/>
      <dgm:spPr/>
      <dgm:t>
        <a:bodyPr/>
        <a:lstStyle/>
        <a:p>
          <a:endParaRPr lang="fr-CA"/>
        </a:p>
      </dgm:t>
    </dgm:pt>
    <dgm:pt modelId="{C413F597-477C-3C49-B26B-0BBE6563BCC0}" type="pres">
      <dgm:prSet presAssocID="{310C72BA-64A8-744C-94F0-4B5CF983CD4E}" presName="node" presStyleLbl="node1" presStyleIdx="1" presStyleCnt="4" custScaleX="138901" custScaleY="137762" custRadScaleRad="135950" custRadScaleInc="-98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DB3B222-B8A7-7A49-B14B-DEF5BC70903E}" type="pres">
      <dgm:prSet presAssocID="{310C72BA-64A8-744C-94F0-4B5CF983CD4E}" presName="dummy" presStyleCnt="0"/>
      <dgm:spPr/>
    </dgm:pt>
    <dgm:pt modelId="{6EDDC765-1A84-5945-A5D3-0C4B12438191}" type="pres">
      <dgm:prSet presAssocID="{3A244A07-1D91-A142-886D-67771FB65504}" presName="sibTrans" presStyleLbl="sibTrans2D1" presStyleIdx="1" presStyleCnt="4"/>
      <dgm:spPr/>
      <dgm:t>
        <a:bodyPr/>
        <a:lstStyle/>
        <a:p>
          <a:endParaRPr lang="fr-CA"/>
        </a:p>
      </dgm:t>
    </dgm:pt>
    <dgm:pt modelId="{127AC06E-D78D-2445-A8EF-58435F85F062}" type="pres">
      <dgm:prSet presAssocID="{BACA2F4E-01A1-224E-8AFB-46FDB322F55E}" presName="node" presStyleLbl="node1" presStyleIdx="2" presStyleCnt="4" custScaleX="134387" custScaleY="137762" custRadScaleRad="112877" custRadScaleInc="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F7BDB25-02BD-8F4C-AA2D-345D4C299AA6}" type="pres">
      <dgm:prSet presAssocID="{BACA2F4E-01A1-224E-8AFB-46FDB322F55E}" presName="dummy" presStyleCnt="0"/>
      <dgm:spPr/>
    </dgm:pt>
    <dgm:pt modelId="{59241181-1695-F24D-824E-6489B26D1369}" type="pres">
      <dgm:prSet presAssocID="{4D52394B-C65E-984F-9E47-9C96D2CFD6A4}" presName="sibTrans" presStyleLbl="sibTrans2D1" presStyleIdx="2" presStyleCnt="4"/>
      <dgm:spPr/>
      <dgm:t>
        <a:bodyPr/>
        <a:lstStyle/>
        <a:p>
          <a:endParaRPr lang="fr-CA"/>
        </a:p>
      </dgm:t>
    </dgm:pt>
    <dgm:pt modelId="{200D708B-FD6B-4746-8FDE-C9C4C1E92CB9}" type="pres">
      <dgm:prSet presAssocID="{CF8720B5-18E0-244D-B625-FDB459566561}" presName="node" presStyleLbl="node1" presStyleIdx="3" presStyleCnt="4" custScaleX="138901" custScaleY="137762" custRadScaleRad="137353" custRadScaleInc="97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A25AD4C-118A-9E4B-87C9-7F231D969CD0}" type="pres">
      <dgm:prSet presAssocID="{CF8720B5-18E0-244D-B625-FDB459566561}" presName="dummy" presStyleCnt="0"/>
      <dgm:spPr/>
    </dgm:pt>
    <dgm:pt modelId="{522C21A6-E2EC-2444-A2B1-86D72A97468F}" type="pres">
      <dgm:prSet presAssocID="{26706A92-95F9-BA46-BB21-9E078299CDBB}" presName="sibTrans" presStyleLbl="sibTrans2D1" presStyleIdx="3" presStyleCnt="4"/>
      <dgm:spPr/>
      <dgm:t>
        <a:bodyPr/>
        <a:lstStyle/>
        <a:p>
          <a:endParaRPr lang="fr-CA"/>
        </a:p>
      </dgm:t>
    </dgm:pt>
  </dgm:ptLst>
  <dgm:cxnLst>
    <dgm:cxn modelId="{4D88A5BC-EF97-C146-A025-6422098A1FDA}" srcId="{5F3975BC-3438-C84E-832E-9331FB04392C}" destId="{310C72BA-64A8-744C-94F0-4B5CF983CD4E}" srcOrd="1" destOrd="0" parTransId="{956D365C-DE7A-B048-ADEB-5AAAD64EC4CF}" sibTransId="{3A244A07-1D91-A142-886D-67771FB65504}"/>
    <dgm:cxn modelId="{327CC27A-3474-4B44-82B0-070E499045E4}" type="presOf" srcId="{4D52394B-C65E-984F-9E47-9C96D2CFD6A4}" destId="{59241181-1695-F24D-824E-6489B26D1369}" srcOrd="0" destOrd="0" presId="urn:microsoft.com/office/officeart/2005/8/layout/radial6"/>
    <dgm:cxn modelId="{B00CB6B4-A809-466B-AAB8-C27D7CA09992}" type="presOf" srcId="{56D00ABE-4E8F-0240-A94F-E9B86E1C8AB7}" destId="{C467A31C-0A33-AD48-9BC8-281296230CAD}" srcOrd="0" destOrd="0" presId="urn:microsoft.com/office/officeart/2005/8/layout/radial6"/>
    <dgm:cxn modelId="{B22EF3B9-D7BF-5F44-8A09-15D5FE967E72}" srcId="{5F3975BC-3438-C84E-832E-9331FB04392C}" destId="{BACA2F4E-01A1-224E-8AFB-46FDB322F55E}" srcOrd="2" destOrd="0" parTransId="{A4377337-00F4-C64F-8542-78761FCC2545}" sibTransId="{4D52394B-C65E-984F-9E47-9C96D2CFD6A4}"/>
    <dgm:cxn modelId="{0E3F49ED-B0F5-40D9-9DD9-F6FA42EB7500}" type="presOf" srcId="{81007D6E-F935-AF41-B7B8-D41327BFE0ED}" destId="{0FEEA40D-1098-E748-A576-4DB9DC201332}" srcOrd="0" destOrd="0" presId="urn:microsoft.com/office/officeart/2005/8/layout/radial6"/>
    <dgm:cxn modelId="{2E891BC4-5CEC-4FF1-A2FE-EF02999BF548}" type="presOf" srcId="{263AAF78-D6DA-7A41-AAC2-D7CA64ECA6CD}" destId="{2D4AEAF8-391F-C64A-A17C-361847012D17}" srcOrd="0" destOrd="0" presId="urn:microsoft.com/office/officeart/2005/8/layout/radial6"/>
    <dgm:cxn modelId="{6F8D88C4-4088-6B4E-9A28-A5095C4A28CF}" srcId="{5F3975BC-3438-C84E-832E-9331FB04392C}" destId="{81007D6E-F935-AF41-B7B8-D41327BFE0ED}" srcOrd="0" destOrd="0" parTransId="{9D25616C-0C30-4145-9247-CF02807F94CE}" sibTransId="{263AAF78-D6DA-7A41-AAC2-D7CA64ECA6CD}"/>
    <dgm:cxn modelId="{883F4FD0-C340-4D97-8076-3E4C25F81321}" type="presOf" srcId="{26706A92-95F9-BA46-BB21-9E078299CDBB}" destId="{522C21A6-E2EC-2444-A2B1-86D72A97468F}" srcOrd="0" destOrd="0" presId="urn:microsoft.com/office/officeart/2005/8/layout/radial6"/>
    <dgm:cxn modelId="{2AD1B394-B4E7-4AC6-95F7-D8B7FAA31B14}" type="presOf" srcId="{BACA2F4E-01A1-224E-8AFB-46FDB322F55E}" destId="{127AC06E-D78D-2445-A8EF-58435F85F062}" srcOrd="0" destOrd="0" presId="urn:microsoft.com/office/officeart/2005/8/layout/radial6"/>
    <dgm:cxn modelId="{BF51EC4C-6373-FE47-8DAC-61B8FA7974F3}" srcId="{5F3975BC-3438-C84E-832E-9331FB04392C}" destId="{CF8720B5-18E0-244D-B625-FDB459566561}" srcOrd="3" destOrd="0" parTransId="{C140D40A-FB51-7248-A17A-311751F5F8F0}" sibTransId="{26706A92-95F9-BA46-BB21-9E078299CDBB}"/>
    <dgm:cxn modelId="{6FFF55A2-598F-854D-B96A-BBDF114D9721}" srcId="{56D00ABE-4E8F-0240-A94F-E9B86E1C8AB7}" destId="{5F3975BC-3438-C84E-832E-9331FB04392C}" srcOrd="0" destOrd="0" parTransId="{573551E9-4DC1-5A46-9CB5-A18666905541}" sibTransId="{14806605-7503-CE49-98AC-E916F2B2496B}"/>
    <dgm:cxn modelId="{F396CDF5-4557-453A-85F7-1DBAD673C456}" type="presOf" srcId="{5F3975BC-3438-C84E-832E-9331FB04392C}" destId="{DE8A18BE-3217-C947-9852-BDC1FDB71AFE}" srcOrd="0" destOrd="0" presId="urn:microsoft.com/office/officeart/2005/8/layout/radial6"/>
    <dgm:cxn modelId="{5D499E4C-0C93-47AE-8BEA-ABC9E05A3810}" type="presOf" srcId="{310C72BA-64A8-744C-94F0-4B5CF983CD4E}" destId="{C413F597-477C-3C49-B26B-0BBE6563BCC0}" srcOrd="0" destOrd="0" presId="urn:microsoft.com/office/officeart/2005/8/layout/radial6"/>
    <dgm:cxn modelId="{ED4514EE-A6F5-48B0-A2DC-1D3F1233CEB5}" type="presOf" srcId="{CF8720B5-18E0-244D-B625-FDB459566561}" destId="{200D708B-FD6B-4746-8FDE-C9C4C1E92CB9}" srcOrd="0" destOrd="0" presId="urn:microsoft.com/office/officeart/2005/8/layout/radial6"/>
    <dgm:cxn modelId="{A0919156-037D-41A9-93A0-DAD482AD34EB}" type="presOf" srcId="{3A244A07-1D91-A142-886D-67771FB65504}" destId="{6EDDC765-1A84-5945-A5D3-0C4B12438191}" srcOrd="0" destOrd="0" presId="urn:microsoft.com/office/officeart/2005/8/layout/radial6"/>
    <dgm:cxn modelId="{966C4F1F-4059-4639-B29B-1A21D0D06249}" type="presParOf" srcId="{C467A31C-0A33-AD48-9BC8-281296230CAD}" destId="{DE8A18BE-3217-C947-9852-BDC1FDB71AFE}" srcOrd="0" destOrd="0" presId="urn:microsoft.com/office/officeart/2005/8/layout/radial6"/>
    <dgm:cxn modelId="{EB1A35D9-CCCD-41E9-92C5-37BB95CB8B03}" type="presParOf" srcId="{C467A31C-0A33-AD48-9BC8-281296230CAD}" destId="{0FEEA40D-1098-E748-A576-4DB9DC201332}" srcOrd="1" destOrd="0" presId="urn:microsoft.com/office/officeart/2005/8/layout/radial6"/>
    <dgm:cxn modelId="{2677B40F-C09D-4F5B-8E4E-48591AE0A85A}" type="presParOf" srcId="{C467A31C-0A33-AD48-9BC8-281296230CAD}" destId="{531123F0-31CE-C14B-9386-3384FEAB2C15}" srcOrd="2" destOrd="0" presId="urn:microsoft.com/office/officeart/2005/8/layout/radial6"/>
    <dgm:cxn modelId="{9012250F-55C1-4671-9E60-A911FA72B8C6}" type="presParOf" srcId="{C467A31C-0A33-AD48-9BC8-281296230CAD}" destId="{2D4AEAF8-391F-C64A-A17C-361847012D17}" srcOrd="3" destOrd="0" presId="urn:microsoft.com/office/officeart/2005/8/layout/radial6"/>
    <dgm:cxn modelId="{E900EA28-7035-4E03-B2B6-BD5734002C2B}" type="presParOf" srcId="{C467A31C-0A33-AD48-9BC8-281296230CAD}" destId="{C413F597-477C-3C49-B26B-0BBE6563BCC0}" srcOrd="4" destOrd="0" presId="urn:microsoft.com/office/officeart/2005/8/layout/radial6"/>
    <dgm:cxn modelId="{3712BF94-505A-4FCC-85F3-9A1005D62DEB}" type="presParOf" srcId="{C467A31C-0A33-AD48-9BC8-281296230CAD}" destId="{8DB3B222-B8A7-7A49-B14B-DEF5BC70903E}" srcOrd="5" destOrd="0" presId="urn:microsoft.com/office/officeart/2005/8/layout/radial6"/>
    <dgm:cxn modelId="{F11254F3-2793-4E72-BB2C-73C1E1983A1F}" type="presParOf" srcId="{C467A31C-0A33-AD48-9BC8-281296230CAD}" destId="{6EDDC765-1A84-5945-A5D3-0C4B12438191}" srcOrd="6" destOrd="0" presId="urn:microsoft.com/office/officeart/2005/8/layout/radial6"/>
    <dgm:cxn modelId="{041C641B-4A85-4746-9C28-EFDA3FFD663D}" type="presParOf" srcId="{C467A31C-0A33-AD48-9BC8-281296230CAD}" destId="{127AC06E-D78D-2445-A8EF-58435F85F062}" srcOrd="7" destOrd="0" presId="urn:microsoft.com/office/officeart/2005/8/layout/radial6"/>
    <dgm:cxn modelId="{36EF85AE-033C-4AEE-BA49-21858B2A2C39}" type="presParOf" srcId="{C467A31C-0A33-AD48-9BC8-281296230CAD}" destId="{AF7BDB25-02BD-8F4C-AA2D-345D4C299AA6}" srcOrd="8" destOrd="0" presId="urn:microsoft.com/office/officeart/2005/8/layout/radial6"/>
    <dgm:cxn modelId="{04F94473-5AE7-45EB-937E-8A4A477B8D0E}" type="presParOf" srcId="{C467A31C-0A33-AD48-9BC8-281296230CAD}" destId="{59241181-1695-F24D-824E-6489B26D1369}" srcOrd="9" destOrd="0" presId="urn:microsoft.com/office/officeart/2005/8/layout/radial6"/>
    <dgm:cxn modelId="{40536793-9EBE-43C5-9359-D44EC4FAFB50}" type="presParOf" srcId="{C467A31C-0A33-AD48-9BC8-281296230CAD}" destId="{200D708B-FD6B-4746-8FDE-C9C4C1E92CB9}" srcOrd="10" destOrd="0" presId="urn:microsoft.com/office/officeart/2005/8/layout/radial6"/>
    <dgm:cxn modelId="{7E76DB10-A4B5-4457-9951-95343A4F7532}" type="presParOf" srcId="{C467A31C-0A33-AD48-9BC8-281296230CAD}" destId="{5A25AD4C-118A-9E4B-87C9-7F231D969CD0}" srcOrd="11" destOrd="0" presId="urn:microsoft.com/office/officeart/2005/8/layout/radial6"/>
    <dgm:cxn modelId="{68823998-681B-4913-94B0-1AAA297F544F}" type="presParOf" srcId="{C467A31C-0A33-AD48-9BC8-281296230CAD}" destId="{522C21A6-E2EC-2444-A2B1-86D72A9746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3BEB2-9A3F-49F1-BC93-09CAD8EE1DBA}" type="datetimeFigureOut">
              <a:rPr lang="fr-CA" smtClean="0"/>
              <a:t>2015-12-08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59991-9A5B-4057-BAB3-0D048A7360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7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80A069-DC17-4236-857A-CA15C4FC1897}" type="slidenum">
              <a:rPr lang="fr-CA" altLang="fr-FR" smtClean="0">
                <a:solidFill>
                  <a:srgbClr val="000000"/>
                </a:solidFill>
              </a:rPr>
              <a:pPr eaLnBrk="1" hangingPunct="1"/>
              <a:t>10</a:t>
            </a:fld>
            <a:endParaRPr lang="fr-CA" altLang="fr-FR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53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047BAA5-94D9-4370-83D8-F2B18D1505C7}" type="slidenum">
              <a:rPr lang="fr-CA" altLang="fr-FR" smtClean="0">
                <a:solidFill>
                  <a:srgbClr val="000000"/>
                </a:solidFill>
              </a:rPr>
              <a:pPr eaLnBrk="1" hangingPunct="1"/>
              <a:t>11</a:t>
            </a:fld>
            <a:endParaRPr lang="fr-CA" altLang="fr-FR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altLang="fr-FR" smtClean="0">
                <a:latin typeface="Arial" pitchFamily="34" charset="0"/>
                <a:ea typeface="ＭＳ Ｐゴシック" pitchFamily="34" charset="-128"/>
              </a:rPr>
              <a:t>CTB fin: 21 cr</a:t>
            </a:r>
          </a:p>
          <a:p>
            <a:pPr eaLnBrk="1" hangingPunct="1">
              <a:spcBef>
                <a:spcPct val="0"/>
              </a:spcBef>
            </a:pPr>
            <a:r>
              <a:rPr lang="en-CA" altLang="fr-FR" smtClean="0">
                <a:latin typeface="Arial" pitchFamily="34" charset="0"/>
                <a:ea typeface="ＭＳ Ｐゴシック" pitchFamily="34" charset="-128"/>
              </a:rPr>
              <a:t>Ctb de gestion: 9 cr</a:t>
            </a:r>
          </a:p>
          <a:p>
            <a:pPr eaLnBrk="1" hangingPunct="1">
              <a:spcBef>
                <a:spcPct val="0"/>
              </a:spcBef>
            </a:pPr>
            <a:r>
              <a:rPr lang="en-CA" altLang="fr-FR" smtClean="0">
                <a:latin typeface="Arial" pitchFamily="34" charset="0"/>
                <a:ea typeface="ＭＳ Ｐゴシック" pitchFamily="34" charset="-128"/>
              </a:rPr>
              <a:t>Finance: 6cr</a:t>
            </a:r>
          </a:p>
          <a:p>
            <a:pPr eaLnBrk="1" hangingPunct="1">
              <a:spcBef>
                <a:spcPct val="0"/>
              </a:spcBef>
            </a:pPr>
            <a:r>
              <a:rPr lang="en-CA" altLang="fr-FR" smtClean="0">
                <a:latin typeface="Arial" pitchFamily="34" charset="0"/>
                <a:ea typeface="ＭＳ Ｐゴシック" pitchFamily="34" charset="-128"/>
              </a:rPr>
              <a:t>Fiscalité 6cr + planification fiscale et personnelle 3cr</a:t>
            </a:r>
          </a:p>
        </p:txBody>
      </p:sp>
    </p:spTree>
    <p:extLst>
      <p:ext uri="{BB962C8B-B14F-4D97-AF65-F5344CB8AC3E}">
        <p14:creationId xmlns:p14="http://schemas.microsoft.com/office/powerpoint/2010/main" val="421962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6316985-604B-4AA2-A56C-1A1869C39EAA}" type="slidenum">
              <a:rPr lang="fr-CA" altLang="fr-FR" sz="1200" smtClean="0">
                <a:solidFill>
                  <a:srgbClr val="000000"/>
                </a:solidFill>
              </a:rPr>
              <a:pPr eaLnBrk="1" hangingPunct="1">
                <a:defRPr/>
              </a:pPr>
              <a:t>16</a:t>
            </a:fld>
            <a:endParaRPr lang="fr-CA" altLang="fr-FR" sz="1200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CA" altLang="fr-FR" smtClean="0">
                <a:latin typeface="Arial" pitchFamily="34" charset="0"/>
                <a:ea typeface="ＭＳ Ｐゴシック" pitchFamily="34" charset="-128"/>
              </a:rPr>
              <a:t>CTB fin: 21 cr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CA" altLang="fr-FR" smtClean="0">
                <a:latin typeface="Arial" pitchFamily="34" charset="0"/>
                <a:ea typeface="ＭＳ Ｐゴシック" pitchFamily="34" charset="-128"/>
              </a:rPr>
              <a:t>Ctb de gestion: 9 cr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CA" altLang="fr-FR" smtClean="0">
                <a:latin typeface="Arial" pitchFamily="34" charset="0"/>
                <a:ea typeface="ＭＳ Ｐゴシック" pitchFamily="34" charset="-128"/>
              </a:rPr>
              <a:t>Finance: 6cr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CA" altLang="fr-FR" smtClean="0">
                <a:latin typeface="Arial" pitchFamily="34" charset="0"/>
                <a:ea typeface="ＭＳ Ｐゴシック" pitchFamily="34" charset="-128"/>
              </a:rPr>
              <a:t>Fiscalité 6cr + planification fiscale et personnelle 3cr</a:t>
            </a:r>
          </a:p>
        </p:txBody>
      </p:sp>
    </p:spTree>
    <p:extLst>
      <p:ext uri="{BB962C8B-B14F-4D97-AF65-F5344CB8AC3E}">
        <p14:creationId xmlns:p14="http://schemas.microsoft.com/office/powerpoint/2010/main" val="37649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9512" y="1916832"/>
            <a:ext cx="7772400" cy="79208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525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83976" y="1916832"/>
            <a:ext cx="7772400" cy="79208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132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83976" y="1916832"/>
            <a:ext cx="7772400" cy="79208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7793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2276872"/>
            <a:ext cx="8928992" cy="3816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8928992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5404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5388"/>
            <a:ext cx="8229600" cy="57626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645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4FD15-77CE-4C85-A4F4-C5E806F13BDF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5357015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ESG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logoUQAM_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52850"/>
            <a:ext cx="394335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72008" y="2060848"/>
            <a:ext cx="8204448" cy="432048"/>
          </a:xfrm>
          <a:prstGeom prst="rect">
            <a:avLst/>
          </a:prstGeom>
        </p:spPr>
        <p:txBody>
          <a:bodyPr anchor="t"/>
          <a:lstStyle>
            <a:lvl1pPr algn="l">
              <a:defRPr sz="2500" b="1" cap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/>
          </p:nvPr>
        </p:nvSpPr>
        <p:spPr>
          <a:xfrm>
            <a:off x="472008" y="2492897"/>
            <a:ext cx="8204448" cy="2880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CAD6-FB76-4FF4-BE63-4CE077D9363B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124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ESG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logoUQAM_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52850"/>
            <a:ext cx="394335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72008" y="2060848"/>
            <a:ext cx="8204448" cy="432048"/>
          </a:xfrm>
          <a:prstGeom prst="rect">
            <a:avLst/>
          </a:prstGeom>
        </p:spPr>
        <p:txBody>
          <a:bodyPr anchor="t"/>
          <a:lstStyle>
            <a:lvl1pPr algn="l">
              <a:defRPr sz="2500" b="1" cap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"/>
          </p:nvPr>
        </p:nvSpPr>
        <p:spPr>
          <a:xfrm>
            <a:off x="472008" y="2492897"/>
            <a:ext cx="8204448" cy="2880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6B19-1B35-481E-AA90-DD0CCD968A4B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616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1" b="10460"/>
          <a:stretch/>
        </p:blipFill>
        <p:spPr>
          <a:xfrm>
            <a:off x="0" y="3513221"/>
            <a:ext cx="9144000" cy="33447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1" y="116632"/>
            <a:ext cx="3139026" cy="150491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525344"/>
            <a:ext cx="1253524" cy="216024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3635896" y="141198"/>
            <a:ext cx="5112568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ENTREPRENDRE</a:t>
            </a:r>
          </a:p>
          <a:p>
            <a:pPr>
              <a:lnSpc>
                <a:spcPts val="4000"/>
              </a:lnSpc>
            </a:pPr>
            <a:r>
              <a:rPr lang="fr-C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L’AVENIR</a:t>
            </a:r>
            <a:endParaRPr lang="fr-CA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1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2" b="21167"/>
          <a:stretch/>
        </p:blipFill>
        <p:spPr>
          <a:xfrm>
            <a:off x="0" y="3513240"/>
            <a:ext cx="9144000" cy="33447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1" y="116632"/>
            <a:ext cx="3139026" cy="15049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525344"/>
            <a:ext cx="1253524" cy="216024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3635896" y="141198"/>
            <a:ext cx="5112568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ENTREPRENDRE</a:t>
            </a:r>
          </a:p>
          <a:p>
            <a:pPr>
              <a:lnSpc>
                <a:spcPts val="4000"/>
              </a:lnSpc>
            </a:pPr>
            <a:r>
              <a:rPr lang="fr-C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L’AVENIR</a:t>
            </a:r>
            <a:endParaRPr lang="fr-CA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5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5" b="11540"/>
          <a:stretch/>
        </p:blipFill>
        <p:spPr>
          <a:xfrm>
            <a:off x="0" y="3512297"/>
            <a:ext cx="9144000" cy="33457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1" y="116632"/>
            <a:ext cx="3139026" cy="15049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525344"/>
            <a:ext cx="1253524" cy="216024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3635896" y="141198"/>
            <a:ext cx="5112568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ENTREPRENDRE</a:t>
            </a:r>
          </a:p>
          <a:p>
            <a:pPr>
              <a:lnSpc>
                <a:spcPts val="4000"/>
              </a:lnSpc>
            </a:pPr>
            <a:r>
              <a:rPr lang="fr-C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L’AVENIR</a:t>
            </a:r>
            <a:endParaRPr lang="fr-CA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9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22" b="7030"/>
          <a:stretch/>
        </p:blipFill>
        <p:spPr>
          <a:xfrm>
            <a:off x="0" y="-2032"/>
            <a:ext cx="9144000" cy="115503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-2032"/>
            <a:ext cx="2166409" cy="148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7" y="188640"/>
            <a:ext cx="1770873" cy="848996"/>
          </a:xfrm>
          <a:prstGeom prst="rect">
            <a:avLst/>
          </a:prstGeom>
          <a:noFill/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69900"/>
            <a:ext cx="153771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0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9" r:id="rId3"/>
    <p:sldLayoutId id="2147483660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udier.uqam.ca/politique-langue-francais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7772400" cy="1224136"/>
          </a:xfrm>
        </p:spPr>
        <p:txBody>
          <a:bodyPr/>
          <a:lstStyle/>
          <a:p>
            <a:r>
              <a:rPr lang="fr-FR" dirty="0"/>
              <a:t>Les voies </a:t>
            </a:r>
            <a:r>
              <a:rPr lang="fr-FR" dirty="0" smtClean="0"/>
              <a:t>d’accès </a:t>
            </a:r>
            <a:r>
              <a:rPr lang="fr-FR" dirty="0"/>
              <a:t>aux professions en comptabilité au Q</a:t>
            </a:r>
            <a:r>
              <a:rPr lang="fr-FR" dirty="0" smtClean="0"/>
              <a:t>uébec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19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0" y="-6350"/>
            <a:ext cx="9144000" cy="1203102"/>
          </a:xfrm>
          <a:prstGeom prst="rect">
            <a:avLst/>
          </a:prstGeom>
          <a:solidFill>
            <a:srgbClr val="7917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fr-FR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1" name="ZoneTexte 7"/>
          <p:cNvSpPr txBox="1">
            <a:spLocks noChangeArrowheads="1"/>
          </p:cNvSpPr>
          <p:nvPr/>
        </p:nvSpPr>
        <p:spPr bwMode="auto">
          <a:xfrm>
            <a:off x="8640763" y="-635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3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fld id="{9E2BE7C2-171C-4171-87BE-25CA9A5FF5EC}" type="slidenum">
              <a:rPr lang="fr-CA" altLang="fr-FR" sz="1600"/>
              <a:pPr/>
              <a:t>10</a:t>
            </a:fld>
            <a:endParaRPr lang="fr-CA" altLang="fr-FR" sz="1600"/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250825" y="261938"/>
            <a:ext cx="28082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3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fr-CA" altLang="fr-FR" sz="2800" b="1" dirty="0" smtClean="0">
                <a:solidFill>
                  <a:srgbClr val="FFFFFF"/>
                </a:solidFill>
              </a:rPr>
              <a:t>Le BSC</a:t>
            </a:r>
            <a:endParaRPr lang="fr-CA" altLang="fr-FR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Diagramme 2"/>
          <p:cNvGraphicFramePr/>
          <p:nvPr/>
        </p:nvGraphicFramePr>
        <p:xfrm>
          <a:off x="827584" y="908720"/>
          <a:ext cx="76328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651500" y="1484313"/>
            <a:ext cx="2449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3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fr-CA" altLang="fr-FR" sz="1800">
                <a:solidFill>
                  <a:srgbClr val="000090"/>
                </a:solidFill>
              </a:rPr>
              <a:t>Planification fiscale et personnelle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79388" y="4652963"/>
            <a:ext cx="244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3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fr-CA" altLang="fr-FR" sz="1800">
                <a:solidFill>
                  <a:srgbClr val="000090"/>
                </a:solidFill>
              </a:rPr>
              <a:t>Contrôle interne en milieu informatisé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580063" y="5807075"/>
            <a:ext cx="3563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3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fr-CA" altLang="fr-FR" sz="1800" dirty="0">
                <a:solidFill>
                  <a:srgbClr val="000090"/>
                </a:solidFill>
              </a:rPr>
              <a:t>Responsabilité sociale et prise en compte de l</a:t>
            </a:r>
            <a:r>
              <a:rPr lang="fr-CA" altLang="fr-CA" sz="1800" dirty="0">
                <a:solidFill>
                  <a:srgbClr val="000090"/>
                </a:solidFill>
              </a:rPr>
              <a:t>’</a:t>
            </a:r>
            <a:r>
              <a:rPr lang="fr-CA" altLang="fr-FR" sz="1800" dirty="0">
                <a:solidFill>
                  <a:srgbClr val="000090"/>
                </a:solidFill>
              </a:rPr>
              <a:t>environnement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300788" y="4654550"/>
            <a:ext cx="287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3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fr-CA" altLang="fr-FR" sz="1800">
                <a:solidFill>
                  <a:srgbClr val="000090"/>
                </a:solidFill>
              </a:rPr>
              <a:t>Emphase sur l</a:t>
            </a:r>
            <a:r>
              <a:rPr lang="fr-CA" altLang="fr-CA" sz="1800">
                <a:solidFill>
                  <a:srgbClr val="000090"/>
                </a:solidFill>
              </a:rPr>
              <a:t>’</a:t>
            </a:r>
            <a:r>
              <a:rPr lang="fr-CA" altLang="fr-FR" sz="1800">
                <a:solidFill>
                  <a:srgbClr val="000090"/>
                </a:solidFill>
              </a:rPr>
              <a:t>évaluation d</a:t>
            </a:r>
            <a:r>
              <a:rPr lang="fr-CA" altLang="fr-CA" sz="1800">
                <a:solidFill>
                  <a:srgbClr val="000090"/>
                </a:solidFill>
              </a:rPr>
              <a:t>’</a:t>
            </a:r>
            <a:r>
              <a:rPr lang="fr-CA" altLang="fr-FR" sz="1800">
                <a:solidFill>
                  <a:srgbClr val="000090"/>
                </a:solidFill>
              </a:rPr>
              <a:t>entreprise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5219700" y="2420938"/>
            <a:ext cx="2881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3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fr-CA" altLang="fr-FR" sz="1800">
                <a:solidFill>
                  <a:srgbClr val="000090"/>
                </a:solidFill>
              </a:rPr>
              <a:t>Cours dédié aux OSBL et PME</a:t>
            </a:r>
          </a:p>
        </p:txBody>
      </p:sp>
    </p:spTree>
    <p:extLst>
      <p:ext uri="{BB962C8B-B14F-4D97-AF65-F5344CB8AC3E}">
        <p14:creationId xmlns:p14="http://schemas.microsoft.com/office/powerpoint/2010/main" val="806375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  <p:bldP spid="2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0825" y="2172864"/>
            <a:ext cx="8515350" cy="39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fr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cours précis à réaliser</a:t>
            </a:r>
            <a:endParaRPr lang="fr-C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baccalauréat  fort  </a:t>
            </a: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excellente préparation au DESS-CPA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 participative</a:t>
            </a: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nos étudiants siègent au </a:t>
            </a:r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comité </a:t>
            </a: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programme du BSC.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clinique d’impôt </a:t>
            </a: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depuis plus de </a:t>
            </a:r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ans!</a:t>
            </a:r>
          </a:p>
          <a:p>
            <a:pPr lvl="1" indent="-4572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r-C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L’anglais</a:t>
            </a:r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comme </a:t>
            </a: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de diplomation. </a:t>
            </a:r>
          </a:p>
          <a:p>
            <a:pPr lvl="1" indent="-4572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potentiel </a:t>
            </a:r>
            <a:r>
              <a:rPr lang="fr-C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équivalences </a:t>
            </a:r>
            <a:r>
              <a:rPr lang="fr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possibles </a:t>
            </a: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DEC technique </a:t>
            </a:r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québécois</a:t>
            </a:r>
            <a:endParaRPr lang="fr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itre 3"/>
          <p:cNvSpPr>
            <a:spLocks noGrp="1"/>
          </p:cNvSpPr>
          <p:nvPr>
            <p:ph type="title"/>
          </p:nvPr>
        </p:nvSpPr>
        <p:spPr>
          <a:xfrm>
            <a:off x="107851" y="1340768"/>
            <a:ext cx="8661400" cy="574675"/>
          </a:xfrm>
        </p:spPr>
        <p:txBody>
          <a:bodyPr/>
          <a:lstStyle/>
          <a:p>
            <a:pPr algn="l"/>
            <a:r>
              <a:rPr lang="fr-CA" altLang="fr-FR" sz="3200" b="1" dirty="0" smtClean="0">
                <a:ea typeface="ＭＳ Ｐゴシック" pitchFamily="34" charset="-128"/>
              </a:rPr>
              <a:t>Le BSC, c’est…. </a:t>
            </a:r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2E4FD15-77CE-4C85-A4F4-C5E806F13BDF}" type="slidenum">
              <a:rPr lang="fr-CA" altLang="fr-FR" smtClean="0"/>
              <a:pPr>
                <a:defRPr/>
              </a:pPr>
              <a:t>11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892540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712968" cy="3816424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fr-CA" altLang="fr-FR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CA" altLang="fr-FR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Certificat </a:t>
            </a:r>
            <a:r>
              <a:rPr lang="fr-CA" altLang="fr-FR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 comptabilité générale </a:t>
            </a:r>
            <a:r>
              <a:rPr lang="fr-CA" altLang="fr-FR" sz="2400" dirty="0">
                <a:solidFill>
                  <a:srgbClr val="00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fr-CA" altLang="fr-FR" sz="2400" dirty="0" smtClean="0">
                <a:solidFill>
                  <a:srgbClr val="00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4627)</a:t>
            </a:r>
          </a:p>
          <a:p>
            <a:pPr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CA" altLang="fr-FR" sz="2400" dirty="0">
                <a:solidFill>
                  <a:srgbClr val="00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fr-CA" altLang="fr-FR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Certificat </a:t>
            </a:r>
            <a:r>
              <a:rPr lang="fr-CA" altLang="fr-FR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 sciences comptables </a:t>
            </a:r>
            <a:r>
              <a:rPr lang="fr-CA" altLang="fr-FR" sz="2400" dirty="0" smtClean="0">
                <a:solidFill>
                  <a:srgbClr val="00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fr-CA" altLang="fr-FR" sz="2400" dirty="0">
                <a:solidFill>
                  <a:srgbClr val="00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4738)</a:t>
            </a:r>
          </a:p>
          <a:p>
            <a:pPr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CA" altLang="fr-FR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fr-CA" altLang="fr-FR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fr-CA" altLang="fr-FR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ransfert </a:t>
            </a:r>
            <a:r>
              <a:rPr lang="fr-CA" altLang="fr-FR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au baccalauréat en sciences comptables </a:t>
            </a:r>
            <a:r>
              <a:rPr lang="fr-CA" altLang="fr-FR" sz="2400" dirty="0">
                <a:solidFill>
                  <a:srgbClr val="00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fr-CA" altLang="fr-FR" sz="2400" dirty="0" smtClean="0">
                <a:solidFill>
                  <a:srgbClr val="00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7330)</a:t>
            </a:r>
          </a:p>
          <a:p>
            <a:r>
              <a:rPr lang="en-CA" sz="2400" dirty="0" smtClean="0"/>
              <a:t>  </a:t>
            </a:r>
            <a:r>
              <a:rPr lang="en-CA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CA" sz="240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</a:t>
            </a:r>
            <a:r>
              <a:rPr lang="en-CA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CA" sz="240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troisième</a:t>
            </a:r>
            <a:r>
              <a:rPr lang="en-CA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CA" sz="240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année</a:t>
            </a:r>
            <a:r>
              <a:rPr lang="en-CA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en-CA" sz="240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tous</a:t>
            </a:r>
            <a:r>
              <a:rPr lang="en-CA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les </a:t>
            </a:r>
            <a:r>
              <a:rPr lang="en-CA" sz="240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cours</a:t>
            </a:r>
            <a:r>
              <a:rPr lang="en-CA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CA" sz="240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antérieurs</a:t>
            </a:r>
            <a:r>
              <a:rPr lang="en-CA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CA" sz="240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sont</a:t>
            </a:r>
            <a:r>
              <a:rPr lang="en-CA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CA" sz="240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reconnus</a:t>
            </a:r>
            <a:endParaRPr lang="fr-CA" sz="24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CA" altLang="fr-FR" dirty="0" smtClean="0">
                <a:solidFill>
                  <a:srgbClr val="C00000"/>
                </a:solidFill>
                <a:ea typeface="ＭＳ Ｐゴシック" pitchFamily="34" charset="-128"/>
              </a:rPr>
              <a:t>Cheminement à temps partiel au 1</a:t>
            </a:r>
            <a:r>
              <a:rPr lang="fr-CA" altLang="fr-FR" baseline="30000" dirty="0" smtClean="0">
                <a:solidFill>
                  <a:srgbClr val="C00000"/>
                </a:solidFill>
                <a:ea typeface="ＭＳ Ｐゴシック" pitchFamily="34" charset="-128"/>
              </a:rPr>
              <a:t>er</a:t>
            </a:r>
            <a:r>
              <a:rPr lang="fr-CA" altLang="fr-FR" dirty="0" smtClean="0">
                <a:solidFill>
                  <a:srgbClr val="C00000"/>
                </a:solidFill>
                <a:ea typeface="ＭＳ Ｐゴシック" pitchFamily="34" charset="-128"/>
              </a:rPr>
              <a:t> cycle</a:t>
            </a:r>
            <a:endParaRPr lang="fr-CA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E4FD15-77CE-4C85-A4F4-C5E806F13BDF}" type="slidenum">
              <a:rPr lang="fr-CA" altLang="fr-FR" smtClean="0"/>
              <a:pPr>
                <a:defRPr/>
              </a:pPr>
              <a:t>12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1606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Comptabilité générale (4627)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Cote R = 21,00</a:t>
            </a:r>
          </a:p>
          <a:p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en-C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universitaire: 2,0/4,3 ou 11/20 pour 15 crédits suivis et réussis</a:t>
            </a:r>
          </a:p>
          <a:p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en-C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21 ans et expérience de 2 ans en entreprise</a:t>
            </a:r>
          </a:p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contingenté</a:t>
            </a:r>
          </a:p>
          <a:p>
            <a:pPr algn="ctr"/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Jusqu’à  5 équivalences possibles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DEC technique québécois</a:t>
            </a:r>
            <a:endParaRPr lang="fr-C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Conditions d’admission: </a:t>
            </a:r>
            <a:r>
              <a:rPr lang="en-CA" dirty="0" smtClean="0"/>
              <a:t>certificat</a:t>
            </a:r>
            <a:endParaRPr lang="fr-CA" dirty="0"/>
          </a:p>
        </p:txBody>
      </p:sp>
      <p:sp>
        <p:nvSpPr>
          <p:cNvPr id="4" name="Espace réservé du numéro de diapositive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E4FD15-77CE-4C85-A4F4-C5E806F13BDF}" type="slidenum">
              <a:rPr lang="fr-CA" altLang="fr-FR" smtClean="0"/>
              <a:pPr>
                <a:defRPr/>
              </a:pPr>
              <a:t>13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5485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976" y="1916832"/>
            <a:ext cx="8636496" cy="1008112"/>
          </a:xfrm>
        </p:spPr>
        <p:txBody>
          <a:bodyPr/>
          <a:lstStyle/>
          <a:p>
            <a:pPr eaLnBrk="0" hangingPunct="0"/>
            <a:r>
              <a:rPr lang="fr-CA" altLang="fr-FR" dirty="0">
                <a:solidFill>
                  <a:srgbClr val="595959"/>
                </a:solidFill>
              </a:rPr>
              <a:t>DESS en pratique comptables (CPA)</a:t>
            </a:r>
          </a:p>
        </p:txBody>
      </p:sp>
    </p:spTree>
    <p:extLst>
      <p:ext uri="{BB962C8B-B14F-4D97-AF65-F5344CB8AC3E}">
        <p14:creationId xmlns:p14="http://schemas.microsoft.com/office/powerpoint/2010/main" val="41121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3500" dirty="0" smtClean="0">
                <a:ea typeface="ＭＳ Ｐゴシック" pitchFamily="34" charset="-128"/>
              </a:rPr>
              <a:t>Admissions</a:t>
            </a:r>
            <a:br>
              <a:rPr lang="fr-CA" altLang="fr-FR" sz="3500" dirty="0" smtClean="0">
                <a:ea typeface="ＭＳ Ｐゴシック" pitchFamily="34" charset="-128"/>
              </a:rPr>
            </a:br>
            <a:r>
              <a:rPr lang="fr-CA" altLang="fr-FR" dirty="0" smtClean="0">
                <a:ea typeface="ＭＳ Ｐゴシック" pitchFamily="34" charset="-128"/>
              </a:rPr>
              <a:t/>
            </a:r>
            <a:br>
              <a:rPr lang="fr-CA" altLang="fr-FR" dirty="0" smtClean="0">
                <a:ea typeface="ＭＳ Ｐゴシック" pitchFamily="34" charset="-128"/>
              </a:rPr>
            </a:br>
            <a:endParaRPr lang="fr-CA" altLang="fr-FR" dirty="0" smtClean="0">
              <a:ea typeface="ＭＳ Ｐゴシック" pitchFamily="34" charset="-128"/>
            </a:endParaRPr>
          </a:p>
        </p:txBody>
      </p:sp>
      <p:sp>
        <p:nvSpPr>
          <p:cNvPr id="24578" name="Espace réservé du contenu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365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Deux admissions par année (2 cohortes)</a:t>
            </a:r>
          </a:p>
          <a:p>
            <a:pPr>
              <a:lnSpc>
                <a:spcPct val="90000"/>
              </a:lnSpc>
            </a:pPr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Dates limites:</a:t>
            </a:r>
          </a:p>
          <a:p>
            <a:pPr lvl="1">
              <a:lnSpc>
                <a:spcPct val="90000"/>
              </a:lnSpc>
            </a:pPr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</a:rPr>
              <a:t>Été: 			1</a:t>
            </a:r>
            <a:r>
              <a:rPr lang="fr-CA" altLang="fr-FR" sz="2000" baseline="30000" dirty="0" smtClean="0">
                <a:latin typeface="Times New Roman" pitchFamily="18" charset="0"/>
                <a:ea typeface="ＭＳ Ｐゴシック" pitchFamily="34" charset="-128"/>
              </a:rPr>
              <a:t>er</a:t>
            </a:r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</a:rPr>
              <a:t> février </a:t>
            </a:r>
          </a:p>
          <a:p>
            <a:pPr lvl="1">
              <a:lnSpc>
                <a:spcPct val="90000"/>
              </a:lnSpc>
            </a:pPr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</a:rPr>
              <a:t>Automne: 			1</a:t>
            </a:r>
            <a:r>
              <a:rPr lang="fr-CA" altLang="fr-FR" sz="2000" baseline="30000" dirty="0" smtClean="0">
                <a:latin typeface="Times New Roman" pitchFamily="18" charset="0"/>
                <a:ea typeface="ＭＳ Ｐゴシック" pitchFamily="34" charset="-128"/>
              </a:rPr>
              <a:t>er</a:t>
            </a:r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</a:rPr>
              <a:t> mai	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</a:rPr>
              <a:t>   </a:t>
            </a:r>
          </a:p>
          <a:p>
            <a:pPr>
              <a:lnSpc>
                <a:spcPct val="90000"/>
              </a:lnSpc>
            </a:pPr>
            <a:r>
              <a:rPr lang="fr-CA" altLang="fr-FR" sz="2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Conditions d’admission étudiants réguliers*:</a:t>
            </a:r>
          </a:p>
          <a:p>
            <a:pPr lvl="1">
              <a:lnSpc>
                <a:spcPct val="90000"/>
              </a:lnSpc>
            </a:pPr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</a:rPr>
              <a:t>3,2/4,3:	 	moyenne officielle des documents</a:t>
            </a:r>
          </a:p>
          <a:p>
            <a:pPr lvl="1">
              <a:lnSpc>
                <a:spcPct val="90000"/>
              </a:lnSpc>
            </a:pPr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</a:rPr>
              <a:t>3,0/4,3:	 	acceptation automatique </a:t>
            </a:r>
          </a:p>
          <a:p>
            <a:pPr lvl="1">
              <a:lnSpc>
                <a:spcPct val="90000"/>
              </a:lnSpc>
            </a:pPr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</a:rPr>
              <a:t>2,8 et 3,0: 		étude de dossier avec cours d’appoints à faire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CA" altLang="fr-FR" sz="2100" dirty="0" smtClean="0">
              <a:latin typeface="Times New Roman" pitchFamily="18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fr-CA" altLang="fr-FR" sz="15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*Étudiants arrivant d’un baccalauréat canadien en sciences comptables ou équivalents</a:t>
            </a:r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2E4FD15-77CE-4C85-A4F4-C5E806F13BDF}" type="slidenum">
              <a:rPr lang="fr-CA" altLang="fr-FR" smtClean="0"/>
              <a:pPr>
                <a:defRPr/>
              </a:pPr>
              <a:t>15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031949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38100">
            <a:solidFill>
              <a:srgbClr val="7917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26627" name="ZoneTexte 7"/>
          <p:cNvSpPr txBox="1">
            <a:spLocks noChangeArrowheads="1"/>
          </p:cNvSpPr>
          <p:nvPr/>
        </p:nvSpPr>
        <p:spPr bwMode="auto">
          <a:xfrm>
            <a:off x="8640763" y="-6350"/>
            <a:ext cx="53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3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fld id="{4018FA30-33AD-4665-94AE-7E8948D57CE6}" type="slidenum">
              <a:rPr lang="fr-CA" altLang="fr-FR" sz="1600"/>
              <a:pPr/>
              <a:t>16</a:t>
            </a:fld>
            <a:endParaRPr lang="fr-CA" altLang="fr-FR" sz="1600"/>
          </a:p>
        </p:txBody>
      </p:sp>
      <p:sp>
        <p:nvSpPr>
          <p:cNvPr id="14" name="Rectangle à coins arrondis 13"/>
          <p:cNvSpPr/>
          <p:nvPr/>
        </p:nvSpPr>
        <p:spPr>
          <a:xfrm>
            <a:off x="2140119" y="2706156"/>
            <a:ext cx="1419987" cy="589967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/>
              <a:t>Certification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661710" y="2706156"/>
            <a:ext cx="1419987" cy="589967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CA" altLang="fr-FR" sz="1800" smtClean="0">
                <a:solidFill>
                  <a:srgbClr val="FFFFFF"/>
                </a:solidFill>
                <a:latin typeface="Calibri" pitchFamily="34" charset="0"/>
              </a:rPr>
              <a:t>Fiscalité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5182605" y="2706156"/>
            <a:ext cx="1419987" cy="589967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/>
              <a:t>Finance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6692827" y="2706156"/>
            <a:ext cx="1419987" cy="589967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/>
              <a:t>Gestion Performance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1883966" y="3456000"/>
            <a:ext cx="3192090" cy="589967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CA" altLang="fr-FR" sz="1800" smtClean="0">
                <a:solidFill>
                  <a:srgbClr val="FFFFFF"/>
                </a:solidFill>
                <a:latin typeface="Calibri" pitchFamily="34" charset="0"/>
              </a:rPr>
              <a:t>Comptabilité </a:t>
            </a:r>
            <a:br>
              <a:rPr lang="fr-CA" altLang="fr-FR" sz="180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fr-CA" altLang="fr-FR" sz="1800" smtClean="0">
                <a:solidFill>
                  <a:srgbClr val="FFFFFF"/>
                </a:solidFill>
                <a:latin typeface="Calibri" pitchFamily="34" charset="0"/>
              </a:rPr>
              <a:t>financière et reporting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5220072" y="3456000"/>
            <a:ext cx="3302436" cy="589967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CA" altLang="fr-FR" sz="1800" smtClean="0">
                <a:solidFill>
                  <a:srgbClr val="FFFFFF"/>
                </a:solidFill>
                <a:latin typeface="Calibri" pitchFamily="34" charset="0"/>
              </a:rPr>
              <a:t>Comptabilité de gestion, planification et contrôle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-180975" y="2655888"/>
            <a:ext cx="2093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3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fr-CA" altLang="fr-FR" sz="1800">
                <a:solidFill>
                  <a:srgbClr val="000090"/>
                </a:solidFill>
              </a:rPr>
              <a:t>2 concentrations au choix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3671867" y="1983942"/>
            <a:ext cx="1404189" cy="589967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CA" altLang="fr-FR" sz="1600" smtClean="0">
                <a:solidFill>
                  <a:srgbClr val="FFFFFF"/>
                </a:solidFill>
                <a:latin typeface="Calibri" pitchFamily="34" charset="0"/>
              </a:rPr>
              <a:t>Présentation</a:t>
            </a:r>
          </a:p>
          <a:p>
            <a:pPr algn="ctr" eaLnBrk="1" hangingPunct="1">
              <a:defRPr/>
            </a:pPr>
            <a:r>
              <a:rPr lang="fr-CA" altLang="fr-FR" sz="1600" smtClean="0">
                <a:solidFill>
                  <a:srgbClr val="FFFFFF"/>
                </a:solidFill>
                <a:latin typeface="Calibri" pitchFamily="34" charset="0"/>
              </a:rPr>
              <a:t>au CA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4346301" y="1196752"/>
            <a:ext cx="1235985" cy="585069"/>
          </a:xfrm>
          <a:prstGeom prst="round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rgbClr val="000090"/>
                </a:solidFill>
              </a:rPr>
              <a:t>Examen CPA</a:t>
            </a: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-180975" y="1935163"/>
            <a:ext cx="2093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3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fr-CA" altLang="fr-FR" sz="1800">
                <a:solidFill>
                  <a:srgbClr val="000090"/>
                </a:solidFill>
              </a:rPr>
              <a:t>séminaires d’intégration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5191442" y="1980624"/>
            <a:ext cx="1404189" cy="589967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CA" altLang="fr-FR" sz="1600" smtClean="0">
                <a:solidFill>
                  <a:srgbClr val="FFFFFF"/>
                </a:solidFill>
                <a:latin typeface="Calibri" pitchFamily="34" charset="0"/>
              </a:rPr>
              <a:t>Étude de cas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835696" y="4216190"/>
            <a:ext cx="6696744" cy="589967"/>
          </a:xfrm>
          <a:prstGeom prst="roundRect">
            <a:avLst/>
          </a:prstGeom>
          <a:solidFill>
            <a:srgbClr val="3366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CA" altLang="fr-FR" sz="1800" smtClean="0">
                <a:solidFill>
                  <a:srgbClr val="FFFFFF"/>
                </a:solidFill>
                <a:latin typeface="Calibri" pitchFamily="34" charset="0"/>
              </a:rPr>
              <a:t>Baccalauréat en sciences comptables (BSC)</a:t>
            </a:r>
          </a:p>
        </p:txBody>
      </p: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-252413" y="3375025"/>
            <a:ext cx="209232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3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>
                <a:solidFill>
                  <a:srgbClr val="7F7F7F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fr-CA" altLang="fr-FR" sz="1800">
                <a:solidFill>
                  <a:srgbClr val="000090"/>
                </a:solidFill>
              </a:rPr>
              <a:t>connaissances fondamentales</a:t>
            </a:r>
          </a:p>
        </p:txBody>
      </p:sp>
      <p:sp>
        <p:nvSpPr>
          <p:cNvPr id="26661" name="Titre 3"/>
          <p:cNvSpPr>
            <a:spLocks noGrp="1"/>
          </p:cNvSpPr>
          <p:nvPr>
            <p:ph type="title"/>
          </p:nvPr>
        </p:nvSpPr>
        <p:spPr>
          <a:xfrm>
            <a:off x="241300" y="5157788"/>
            <a:ext cx="8661400" cy="574675"/>
          </a:xfrm>
        </p:spPr>
        <p:txBody>
          <a:bodyPr/>
          <a:lstStyle/>
          <a:p>
            <a:pPr algn="ctr"/>
            <a:r>
              <a:rPr lang="fr-CA" altLang="fr-FR" sz="2800" smtClean="0">
                <a:ea typeface="ＭＳ Ｐゴシック" pitchFamily="34" charset="-128"/>
              </a:rPr>
              <a:t>Le BSC = la première étape pour devenir CPA</a:t>
            </a:r>
            <a:endParaRPr lang="fr-CA" altLang="fr-FR" smtClean="0">
              <a:ea typeface="ＭＳ Ｐゴシック" pitchFamily="34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4FD15-77CE-4C85-A4F4-C5E806F13BDF}" type="slidenum">
              <a:rPr lang="fr-CA" altLang="fr-FR" smtClean="0"/>
              <a:pPr>
                <a:defRPr/>
              </a:pPr>
              <a:t>16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948769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itre 4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576262"/>
          </a:xfrm>
        </p:spPr>
        <p:txBody>
          <a:bodyPr/>
          <a:lstStyle/>
          <a:p>
            <a:r>
              <a:rPr lang="fr-CA" altLang="fr-FR" dirty="0" smtClean="0">
                <a:ea typeface="ＭＳ Ｐゴシック" pitchFamily="34" charset="-128"/>
              </a:rPr>
              <a:t>Programmes passerelles</a:t>
            </a:r>
          </a:p>
        </p:txBody>
      </p:sp>
      <p:sp>
        <p:nvSpPr>
          <p:cNvPr id="30722" name="Espace réservé du contenu 1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3744415"/>
          </a:xfrm>
        </p:spPr>
        <p:txBody>
          <a:bodyPr/>
          <a:lstStyle/>
          <a:p>
            <a:r>
              <a:rPr lang="fr-CA" altLang="fr-F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Programmes passerelles</a:t>
            </a:r>
          </a:p>
          <a:p>
            <a:pPr lvl="1"/>
            <a:r>
              <a:rPr lang="fr-CA" altLang="fr-FR" sz="2400" dirty="0" smtClean="0">
                <a:latin typeface="Times New Roman" pitchFamily="18" charset="0"/>
                <a:ea typeface="ＭＳ Ｐゴシック" pitchFamily="34" charset="-128"/>
              </a:rPr>
              <a:t>MBA en sciences comptables </a:t>
            </a:r>
          </a:p>
          <a:p>
            <a:pPr lvl="2"/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</a:rPr>
              <a:t>24 crédits reconnus du DESS-CPA</a:t>
            </a:r>
          </a:p>
          <a:p>
            <a:pPr lvl="2"/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</a:rPr>
              <a:t>18 crédits reconnus du programme national CPA</a:t>
            </a:r>
          </a:p>
          <a:p>
            <a:pPr lvl="2"/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</a:rPr>
              <a:t>3,2 de moyenne au baccalauréat</a:t>
            </a:r>
          </a:p>
          <a:p>
            <a:pPr lvl="1"/>
            <a:r>
              <a:rPr lang="fr-CA" altLang="fr-FR" sz="2400" dirty="0" smtClean="0">
                <a:latin typeface="Times New Roman" pitchFamily="18" charset="0"/>
                <a:ea typeface="ＭＳ Ｐゴシック" pitchFamily="34" charset="-128"/>
              </a:rPr>
              <a:t>Maîtrise en comptabilité, contrôle, audit</a:t>
            </a:r>
          </a:p>
          <a:p>
            <a:pPr lvl="2"/>
            <a:r>
              <a:rPr lang="fr-CA" altLang="fr-FR" sz="2000" dirty="0">
                <a:latin typeface="Times New Roman" pitchFamily="18" charset="0"/>
                <a:ea typeface="ＭＳ Ｐゴシック" pitchFamily="34" charset="-128"/>
              </a:rPr>
              <a:t>24 crédits reconnus du </a:t>
            </a:r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</a:rPr>
              <a:t>DESS</a:t>
            </a:r>
          </a:p>
          <a:p>
            <a:pPr lvl="2"/>
            <a:r>
              <a:rPr lang="fr-CA" altLang="fr-FR" sz="2000" dirty="0" smtClean="0">
                <a:latin typeface="Times New Roman" pitchFamily="18" charset="0"/>
                <a:ea typeface="ＭＳ Ｐゴシック" pitchFamily="34" charset="-128"/>
              </a:rPr>
              <a:t>3.2 </a:t>
            </a:r>
            <a:r>
              <a:rPr lang="fr-CA" altLang="fr-FR" sz="2000" dirty="0">
                <a:latin typeface="Times New Roman" pitchFamily="18" charset="0"/>
                <a:ea typeface="ＭＳ Ｐゴシック" pitchFamily="34" charset="-128"/>
              </a:rPr>
              <a:t>de moyenne au baccalauréat</a:t>
            </a:r>
          </a:p>
          <a:p>
            <a:r>
              <a:rPr lang="fr-CA" altLang="fr-F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Programme National</a:t>
            </a:r>
          </a:p>
          <a:p>
            <a:pPr lvl="1"/>
            <a:endParaRPr lang="fr-CA" altLang="fr-FR" sz="24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E4FD15-77CE-4C85-A4F4-C5E806F13BDF}" type="slidenum">
              <a:rPr lang="fr-CA" altLang="fr-FR" smtClean="0"/>
              <a:pPr>
                <a:defRPr/>
              </a:pPr>
              <a:t>17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074585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76262"/>
          </a:xfrm>
        </p:spPr>
        <p:txBody>
          <a:bodyPr/>
          <a:lstStyle/>
          <a:p>
            <a:r>
              <a:rPr lang="fr-CA" sz="4000" dirty="0" smtClean="0"/>
              <a:t>Approche pédagogique</a:t>
            </a:r>
            <a:endParaRPr lang="fr-CA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064571"/>
          </a:xfrm>
        </p:spPr>
        <p:txBody>
          <a:bodyPr/>
          <a:lstStyle/>
          <a:p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Baccalauréat</a:t>
            </a:r>
          </a:p>
          <a:p>
            <a:pPr lvl="1"/>
            <a:r>
              <a:rPr lang="fr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Coffre à outils (très pointu)</a:t>
            </a:r>
          </a:p>
          <a:p>
            <a:pPr lvl="1"/>
            <a:r>
              <a:rPr lang="fr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de l’analyse de cas</a:t>
            </a:r>
          </a:p>
          <a:p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DESS-CPA</a:t>
            </a:r>
          </a:p>
          <a:p>
            <a:pPr lvl="1"/>
            <a:r>
              <a:rPr lang="fr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pratique des apprentissages du baccalauréat</a:t>
            </a:r>
          </a:p>
          <a:p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Maîtrise</a:t>
            </a:r>
          </a:p>
          <a:p>
            <a:pPr lvl="1"/>
            <a:r>
              <a:rPr lang="fr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Essai ou mémoire</a:t>
            </a:r>
          </a:p>
          <a:p>
            <a:pPr lvl="1"/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Approfondir des connaissances dans un champ particulier </a:t>
            </a: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***Professeurs très dévoués ayant des expertises diverses</a:t>
            </a:r>
            <a:endParaRPr lang="fr-C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4FD15-77CE-4C85-A4F4-C5E806F13BDF}" type="slidenum">
              <a:rPr lang="fr-CA" altLang="fr-FR" smtClean="0"/>
              <a:pPr>
                <a:defRPr/>
              </a:pPr>
              <a:t>18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37166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Perspectives d’emploi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4392488"/>
          </a:xfrm>
        </p:spPr>
        <p:txBody>
          <a:bodyPr/>
          <a:lstStyle/>
          <a:p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compétences des CPA sont recherchées dans tous les secteurs d’activité, sans </a:t>
            </a:r>
            <a:r>
              <a:rPr lang="fr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</a:t>
            </a:r>
          </a:p>
          <a:p>
            <a:pPr lvl="1"/>
            <a:r>
              <a:rPr lang="fr-C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haute </a:t>
            </a:r>
            <a:r>
              <a:rPr lang="fr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technologie, </a:t>
            </a:r>
            <a:r>
              <a:rPr lang="fr-C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arts</a:t>
            </a:r>
            <a:r>
              <a:rPr lang="fr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sports et finance, etc. </a:t>
            </a:r>
          </a:p>
          <a:p>
            <a:r>
              <a:rPr lang="fr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membres de l’Ordre des CPA sont actifs en entreprise, </a:t>
            </a:r>
            <a:r>
              <a:rPr lang="fr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alors que </a:t>
            </a:r>
            <a:r>
              <a:rPr lang="fr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 en cabinet</a:t>
            </a:r>
            <a:endParaRPr lang="fr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lusieurs 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voies s’ouvrent aux CPA afin d’élargir leur expertise et de faire progresser leur carrière : </a:t>
            </a:r>
            <a:endParaRPr lang="fr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juricomptabilité</a:t>
            </a:r>
            <a:r>
              <a:rPr lang="fr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fiscalité, finance, technologies de l’information, évaluation d’entreprise, audit interne, insolvabilité et restructuration, certification, etc</a:t>
            </a:r>
            <a:r>
              <a:rPr lang="fr-C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étudiants qui choisissent la profession de CPA sont convoités par les recruteurs et peuvent donc trouver aisément un stage en entreprise ou en cabinet</a:t>
            </a:r>
          </a:p>
          <a:p>
            <a:pPr marL="0" indent="0" algn="just">
              <a:buNone/>
            </a:pPr>
            <a:endParaRPr lang="fr-CA" sz="1800" dirty="0"/>
          </a:p>
          <a:p>
            <a:pPr marL="0" indent="0" algn="just">
              <a:buNone/>
            </a:pPr>
            <a:endParaRPr lang="fr-CA" sz="1800" dirty="0" smtClean="0"/>
          </a:p>
          <a:p>
            <a:pPr marL="0" indent="0">
              <a:buNone/>
            </a:pPr>
            <a:r>
              <a:rPr lang="fr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CPA Québec</a:t>
            </a:r>
            <a:endParaRPr lang="fr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4FD15-77CE-4C85-A4F4-C5E806F13BDF}" type="slidenum">
              <a:rPr lang="fr-CA" altLang="fr-FR" smtClean="0"/>
              <a:pPr>
                <a:defRPr/>
              </a:pPr>
              <a:t>19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37791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07504" y="2276872"/>
            <a:ext cx="8928992" cy="403244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altLang="fr-FR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L’ESG </a:t>
            </a:r>
            <a:r>
              <a:rPr lang="fr-CA" altLang="fr-FR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UQAM en bref</a:t>
            </a:r>
            <a:endParaRPr lang="fr-CA" altLang="fr-FR" sz="24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altLang="fr-FR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Les différents programmes en </a:t>
            </a:r>
            <a:r>
              <a:rPr lang="fr-CA" altLang="fr-FR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comptabilité</a:t>
            </a:r>
            <a:endParaRPr lang="fr-CA" altLang="fr-FR" sz="24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C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particularités du programme : les accréditations, les relations entre professeurs et étudiants, la mise à </a:t>
            </a:r>
            <a:r>
              <a:rPr lang="fr-C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disposition </a:t>
            </a:r>
            <a:r>
              <a:rPr lang="fr-C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salles pour étudier, etc</a:t>
            </a:r>
            <a:r>
              <a:rPr lang="fr-C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indent="-457200" algn="l">
              <a:buFont typeface="Wingdings" panose="05000000000000000000" pitchFamily="2" charset="2"/>
              <a:buChar char="Ø"/>
            </a:pPr>
            <a:r>
              <a:rPr lang="fr-C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L'approche pédagogique adoptée dans le programme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perspectives professionnelles : taux d'employabilité, types d'emplois, salaire moyen d'un diplômé, etc</a:t>
            </a:r>
            <a:r>
              <a:rPr lang="fr-C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A" altLang="fr-FR" sz="18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altLang="fr-FR" sz="24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Période </a:t>
            </a:r>
            <a:r>
              <a:rPr lang="fr-CA" altLang="fr-FR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 questions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altLang="fr-FR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Plan de la présentation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88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4FD15-77CE-4C85-A4F4-C5E806F13BDF}" type="slidenum">
              <a:rPr lang="fr-CA" altLang="fr-FR" smtClean="0"/>
              <a:pPr>
                <a:defRPr/>
              </a:pPr>
              <a:t>20</a:t>
            </a:fld>
            <a:endParaRPr lang="fr-CA" alt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5" y="1844824"/>
            <a:ext cx="798744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637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064571"/>
          </a:xfrm>
        </p:spPr>
        <p:txBody>
          <a:bodyPr/>
          <a:lstStyle/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pPr marL="0" indent="0" algn="ctr">
              <a:buNone/>
            </a:pPr>
            <a:r>
              <a:rPr lang="fr-CA" sz="5400" b="1" dirty="0" smtClean="0"/>
              <a:t>QUESTIONS ?</a:t>
            </a:r>
            <a:endParaRPr lang="fr-CA" sz="54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4FD15-77CE-4C85-A4F4-C5E806F13BDF}" type="slidenum">
              <a:rPr lang="fr-CA" altLang="fr-FR" smtClean="0"/>
              <a:pPr>
                <a:defRPr/>
              </a:pPr>
              <a:t>21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176837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L’ESG UQAM en bref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72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/>
              <a:t>Étudier à l’ESG UQAM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2741"/>
            <a:ext cx="8229600" cy="406457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Urbaine, créative et ouverte sur le monde, elle offre une qualité de vie exceptionnelle aux étudiants qui la fréquentent chaque année.</a:t>
            </a:r>
          </a:p>
          <a:p>
            <a:pPr algn="just"/>
            <a:endParaRPr lang="fr-CA" sz="2400" dirty="0">
              <a:latin typeface="+mj-lt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L’ESG UQAM dirige ses activités et son développement selon des valeurs d’excellence et de qualité, tout en reflétant une vision de responsabilité sociale et de développement durable.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4FD15-77CE-4C85-A4F4-C5E806F13BDF}" type="slidenum">
              <a:rPr lang="fr-CA" altLang="fr-FR" smtClean="0"/>
              <a:pPr>
                <a:defRPr/>
              </a:pPr>
              <a:t>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950160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07504" y="2276872"/>
            <a:ext cx="8928992" cy="4248472"/>
          </a:xfrm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de </a:t>
            </a:r>
            <a:r>
              <a:rPr lang="fr-FR" alt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fr-FR" alt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étudiants aux trois cycles </a:t>
            </a:r>
            <a:r>
              <a:rPr lang="fr-FR" alt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d'études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fr-FR" alt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fr-FR" alt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CA" alt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20 % des étudiants québécois en </a:t>
            </a:r>
            <a:r>
              <a:rPr lang="fr-CA" alt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</a:t>
            </a:r>
          </a:p>
          <a:p>
            <a:pPr marL="342900" indent="-342900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CA" alt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grande école de gestion francophone en Amérique du Nord</a:t>
            </a:r>
            <a:endParaRPr lang="fr-FR" alt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fr-FR" alt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fr-FR" alt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diplômés</a:t>
            </a:r>
            <a:endParaRPr lang="fr-FR" alt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fr-FR" alt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professeurs</a:t>
            </a:r>
          </a:p>
          <a:p>
            <a:pPr marL="342900" indent="-342900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fr-FR" alt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chargés de cours</a:t>
            </a:r>
          </a:p>
          <a:p>
            <a:pPr marL="342900" indent="-342900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employés de soutien</a:t>
            </a:r>
          </a:p>
          <a:p>
            <a:pPr marL="342900" indent="-342900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CA" alt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sphère de service </a:t>
            </a:r>
            <a:r>
              <a:rPr lang="fr-CA" alt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fr-CA" alt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Réseau </a:t>
            </a:r>
            <a:r>
              <a:rPr lang="fr-FR" alt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</a:t>
            </a:r>
            <a:r>
              <a:rPr lang="fr-FR" alt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UQAM, </a:t>
            </a:r>
            <a:r>
              <a:rPr lang="fr-FR" alt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de </a:t>
            </a:r>
            <a:r>
              <a:rPr lang="fr-FR" alt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perfectionnement, </a:t>
            </a:r>
            <a:r>
              <a:rPr lang="fr-FR" alt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de gestion de </a:t>
            </a:r>
            <a:r>
              <a:rPr lang="fr-FR" alt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carrière, 	Centre d’entrepreneuriat,  </a:t>
            </a:r>
            <a:r>
              <a:rPr lang="fr-FR" altLang="fr-FR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AéESG</a:t>
            </a:r>
            <a:r>
              <a:rPr lang="fr-FR" alt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AEBCC,  </a:t>
            </a:r>
            <a:r>
              <a:rPr lang="fr-FR" alt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Librairie </a:t>
            </a:r>
            <a:r>
              <a:rPr lang="fr-FR" alt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endParaRPr lang="en-CA" sz="1800" dirty="0" smtClean="0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107950" y="1628775"/>
            <a:ext cx="8928100" cy="504825"/>
          </a:xfrm>
        </p:spPr>
        <p:txBody>
          <a:bodyPr/>
          <a:lstStyle/>
          <a:p>
            <a:r>
              <a:rPr lang="en-CA" dirty="0" smtClean="0"/>
              <a:t>L’ESG UQAM en bref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18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976" y="1916832"/>
            <a:ext cx="8636496" cy="1008112"/>
          </a:xfrm>
        </p:spPr>
        <p:txBody>
          <a:bodyPr/>
          <a:lstStyle/>
          <a:p>
            <a:r>
              <a:rPr lang="fr-CA" altLang="fr-FR" dirty="0">
                <a:solidFill>
                  <a:srgbClr val="595959"/>
                </a:solidFill>
                <a:ea typeface="ＭＳ Ｐゴシック" pitchFamily="34" charset="-128"/>
              </a:rPr>
              <a:t>Les différents programmes en c</a:t>
            </a:r>
            <a:r>
              <a:rPr lang="fr-CA" altLang="fr-FR" dirty="0" smtClean="0">
                <a:solidFill>
                  <a:srgbClr val="595959"/>
                </a:solidFill>
                <a:ea typeface="ＭＳ Ｐゴシック" pitchFamily="34" charset="-128"/>
              </a:rPr>
              <a:t>omptabilité 1</a:t>
            </a:r>
            <a:r>
              <a:rPr lang="fr-CA" altLang="fr-FR" baseline="30000" dirty="0" smtClean="0">
                <a:solidFill>
                  <a:srgbClr val="595959"/>
                </a:solidFill>
                <a:ea typeface="ＭＳ Ｐゴシック" pitchFamily="34" charset="-128"/>
              </a:rPr>
              <a:t>er</a:t>
            </a:r>
            <a:r>
              <a:rPr lang="fr-CA" altLang="fr-FR" dirty="0" smtClean="0">
                <a:solidFill>
                  <a:srgbClr val="595959"/>
                </a:solidFill>
                <a:ea typeface="ＭＳ Ｐゴシック" pitchFamily="34" charset="-128"/>
              </a:rPr>
              <a:t> </a:t>
            </a:r>
            <a:r>
              <a:rPr lang="fr-CA" altLang="fr-FR" dirty="0">
                <a:solidFill>
                  <a:srgbClr val="595959"/>
                </a:solidFill>
                <a:ea typeface="ＭＳ Ｐゴシック" pitchFamily="34" charset="-128"/>
              </a:rPr>
              <a:t>cycle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884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03213" lvl="1" indent="-342900" algn="l"/>
            <a:r>
              <a:rPr lang="fr-CA" altLang="fr-FR" sz="2400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Baccalauréat en sciences </a:t>
            </a:r>
            <a:r>
              <a:rPr lang="fr-CA" altLang="fr-FR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comptables (BSC) </a:t>
            </a:r>
            <a:r>
              <a:rPr lang="fr-CA" altLang="fr-FR" sz="24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(attention: études à </a:t>
            </a:r>
            <a:r>
              <a:rPr lang="fr-CA" altLang="fr-FR" sz="2400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temps </a:t>
            </a:r>
            <a:r>
              <a:rPr lang="fr-CA" altLang="fr-FR" sz="24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plein pendant les 2 premières années)</a:t>
            </a:r>
            <a:endParaRPr lang="fr-CA" altLang="fr-FR" sz="2400" dirty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703263" lvl="2" indent="-342900" algn="l">
              <a:buFont typeface="Arial" pitchFamily="34" charset="0"/>
              <a:buChar char="•"/>
            </a:pPr>
            <a:r>
              <a:rPr lang="fr-CA" altLang="fr-FR" dirty="0">
                <a:latin typeface="Times New Roman" pitchFamily="18" charset="0"/>
                <a:ea typeface="ＭＳ Ｐゴシック" pitchFamily="34" charset="-128"/>
              </a:rPr>
              <a:t>	</a:t>
            </a:r>
            <a:r>
              <a:rPr lang="fr-CA" altLang="fr-FR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programme </a:t>
            </a:r>
            <a:r>
              <a:rPr lang="fr-CA" altLang="fr-FR" sz="2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7330</a:t>
            </a:r>
            <a:endParaRPr lang="fr-CA" altLang="fr-FR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303213" lvl="1" indent="-342900" algn="l"/>
            <a:r>
              <a:rPr lang="fr-CA" altLang="fr-FR" sz="2400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Certificat en comptabilité générale</a:t>
            </a:r>
          </a:p>
          <a:p>
            <a:pPr marL="703263" lvl="2" indent="-342900" algn="l">
              <a:buFont typeface="Arial" pitchFamily="34" charset="0"/>
              <a:buChar char="•"/>
            </a:pPr>
            <a:r>
              <a:rPr lang="fr-CA" altLang="fr-FR" dirty="0">
                <a:latin typeface="Times New Roman" pitchFamily="18" charset="0"/>
                <a:ea typeface="ＭＳ Ｐゴシック" pitchFamily="34" charset="-128"/>
              </a:rPr>
              <a:t>	</a:t>
            </a:r>
            <a:r>
              <a:rPr lang="fr-CA" altLang="fr-FR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programme </a:t>
            </a:r>
            <a:r>
              <a:rPr lang="fr-CA" altLang="fr-FR" sz="2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4627</a:t>
            </a:r>
            <a:endParaRPr lang="fr-CA" altLang="fr-FR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303213" lvl="1" indent="-342900" algn="l"/>
            <a:r>
              <a:rPr lang="fr-CA" altLang="fr-FR" sz="2400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Certificat en sciences comptables (2 </a:t>
            </a:r>
            <a:r>
              <a:rPr lang="fr-CA" altLang="fr-FR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cheminements)</a:t>
            </a:r>
          </a:p>
          <a:p>
            <a:pPr marL="703263" lvl="2" indent="-342900" algn="l">
              <a:buFont typeface="Arial" pitchFamily="34" charset="0"/>
              <a:buChar char="•"/>
            </a:pPr>
            <a:r>
              <a:rPr lang="fr-CA" altLang="fr-FR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programme 4738 (cheminement régulier)</a:t>
            </a:r>
          </a:p>
          <a:p>
            <a:pPr marL="703263" lvl="2" indent="-342900" algn="l">
              <a:buFont typeface="Arial" pitchFamily="34" charset="0"/>
              <a:buChar char="•"/>
            </a:pPr>
            <a:r>
              <a:rPr lang="fr-CA" altLang="fr-FR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programme 4938 (cheminement pour détenteur de baccalauréat en gestion)</a:t>
            </a:r>
            <a:endParaRPr lang="fr-CA" sz="20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altLang="fr-FR" dirty="0">
                <a:ea typeface="ＭＳ Ｐゴシック" pitchFamily="34" charset="-128"/>
              </a:rPr>
              <a:t>Trois programmes de comptabilité: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21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07504" y="2420888"/>
            <a:ext cx="8928992" cy="43204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Cote </a:t>
            </a:r>
            <a:r>
              <a:rPr lang="en-C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</a:t>
            </a:r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24,00</a:t>
            </a:r>
          </a:p>
          <a:p>
            <a:r>
              <a:rPr lang="en-C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dernier </a:t>
            </a:r>
            <a:r>
              <a:rPr lang="en-C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</a:t>
            </a:r>
            <a:r>
              <a:rPr lang="en-C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l’automne 2015 avait 25.00</a:t>
            </a:r>
          </a:p>
          <a:p>
            <a:r>
              <a:rPr lang="fr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Moyenne universitaire: 2,5/4,3 ou 12/20 pour 15 crédits suivis et réussis</a:t>
            </a:r>
          </a:p>
          <a:p>
            <a:r>
              <a:rPr lang="fr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dernier admis à l’automne 2015 avait 3,0/4,3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Aucune admission sous la base </a:t>
            </a:r>
            <a:r>
              <a:rPr lang="fr-C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expérience dans le BSC</a:t>
            </a:r>
          </a:p>
          <a:p>
            <a:pPr marL="895350" indent="-895350"/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étudiants qui veulent entrer sous cette base peuvent faire une demande dans le certificat en comptabilité générale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895350" indent="-895350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en-C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 contingenté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8928992" cy="648072"/>
          </a:xfrm>
        </p:spPr>
        <p:txBody>
          <a:bodyPr/>
          <a:lstStyle/>
          <a:p>
            <a:r>
              <a:rPr lang="en-CA" dirty="0" smtClean="0"/>
              <a:t>Conditions d’admission: </a:t>
            </a:r>
            <a:br>
              <a:rPr lang="en-CA" dirty="0" smtClean="0"/>
            </a:br>
            <a:r>
              <a:rPr lang="fr-CA" dirty="0">
                <a:solidFill>
                  <a:srgbClr val="C00000"/>
                </a:solidFill>
              </a:rPr>
              <a:t>B</a:t>
            </a:r>
            <a:r>
              <a:rPr lang="fr-CA" dirty="0" smtClean="0">
                <a:solidFill>
                  <a:srgbClr val="C00000"/>
                </a:solidFill>
              </a:rPr>
              <a:t>accalauréat e</a:t>
            </a:r>
            <a:r>
              <a:rPr lang="en-CA" dirty="0" smtClean="0">
                <a:solidFill>
                  <a:srgbClr val="C00000"/>
                </a:solidFill>
              </a:rPr>
              <a:t>n sciences comptables (BSC)</a:t>
            </a:r>
            <a:endParaRPr lang="fr-CA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E4FD15-77CE-4C85-A4F4-C5E806F13BDF}" type="slidenum">
              <a:rPr lang="fr-CA" altLang="fr-FR" smtClean="0"/>
              <a:pPr>
                <a:defRPr/>
              </a:pPr>
              <a:t>8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317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xfrm>
            <a:off x="539552" y="2205310"/>
            <a:ext cx="8229600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Français: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Automatiquement rempli si l’étudiant a fait l’examen du ministère pour obtenir son DEC.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fr-FR" altLang="fr-FR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fr-FR" altLang="fr-FR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Mathématiques: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MAT1002 = Méthodes quantitatives ou autres cours de 			 mathématiques avancés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fr-FR" altLang="fr-FR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fr-FR" altLang="fr-FR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endParaRPr lang="fr-FR" altLang="fr-FR" sz="2400" b="1" dirty="0" smtClean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  <a:hlinkClick r:id="rId2"/>
            </a:endParaRPr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endParaRPr lang="fr-FR" altLang="fr-FR" sz="2400" dirty="0" smtClean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fr-FR" altLang="fr-FR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107504" y="1412776"/>
            <a:ext cx="8928992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/>
              <a:t>Autres conditions d’admission pour le </a:t>
            </a:r>
            <a:r>
              <a:rPr lang="fr-FR" sz="2400" b="1" dirty="0" smtClean="0">
                <a:solidFill>
                  <a:srgbClr val="C00000"/>
                </a:solidFill>
              </a:rPr>
              <a:t>BSC: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2E4FD15-77CE-4C85-A4F4-C5E806F13BDF}" type="slidenum">
              <a:rPr lang="fr-CA" altLang="fr-FR" smtClean="0"/>
              <a:pPr>
                <a:defRPr/>
              </a:pPr>
              <a:t>9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376131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673</Words>
  <Application>Microsoft Office PowerPoint</Application>
  <PresentationFormat>Affichage à l'écran (4:3)</PresentationFormat>
  <Paragraphs>177</Paragraphs>
  <Slides>21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Wingdings</vt:lpstr>
      <vt:lpstr>Thème Office</vt:lpstr>
      <vt:lpstr>Conception personnalisée</vt:lpstr>
      <vt:lpstr>1_Conception personnalisée</vt:lpstr>
      <vt:lpstr>2_Conception personnalisée</vt:lpstr>
      <vt:lpstr>Les voies d’accès aux professions en comptabilité au Québec</vt:lpstr>
      <vt:lpstr>Plan de la présentation</vt:lpstr>
      <vt:lpstr>L’ESG UQAM en bref</vt:lpstr>
      <vt:lpstr>Étudier à l’ESG UQAM</vt:lpstr>
      <vt:lpstr>L’ESG UQAM en bref</vt:lpstr>
      <vt:lpstr>Les différents programmes en comptabilité 1er cycle</vt:lpstr>
      <vt:lpstr>Trois programmes de comptabilité:</vt:lpstr>
      <vt:lpstr>Conditions d’admission:  Baccalauréat en sciences comptables (BSC)</vt:lpstr>
      <vt:lpstr>Présentation PowerPoint</vt:lpstr>
      <vt:lpstr>Présentation PowerPoint</vt:lpstr>
      <vt:lpstr>Le BSC, c’est…. </vt:lpstr>
      <vt:lpstr>Cheminement à temps partiel au 1er cycle</vt:lpstr>
      <vt:lpstr>Conditions d’admission: certificat</vt:lpstr>
      <vt:lpstr>DESS en pratique comptables (CPA)</vt:lpstr>
      <vt:lpstr>Admissions  </vt:lpstr>
      <vt:lpstr>Le BSC = la première étape pour devenir CPA</vt:lpstr>
      <vt:lpstr>Programmes passerelles</vt:lpstr>
      <vt:lpstr>Approche pédagogique</vt:lpstr>
      <vt:lpstr>Perspectives d’emploi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SITel</dc:creator>
  <cp:lastModifiedBy>Girard, Chloé</cp:lastModifiedBy>
  <cp:revision>78</cp:revision>
  <dcterms:created xsi:type="dcterms:W3CDTF">2013-10-18T15:18:27Z</dcterms:created>
  <dcterms:modified xsi:type="dcterms:W3CDTF">2015-12-08T14:47:17Z</dcterms:modified>
</cp:coreProperties>
</file>